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5" r:id="rId3"/>
    <p:sldId id="306" r:id="rId4"/>
    <p:sldId id="307" r:id="rId5"/>
    <p:sldId id="308" r:id="rId6"/>
    <p:sldId id="310" r:id="rId7"/>
    <p:sldId id="311" r:id="rId8"/>
    <p:sldId id="312" r:id="rId9"/>
    <p:sldId id="328" r:id="rId10"/>
    <p:sldId id="331" r:id="rId11"/>
    <p:sldId id="332" r:id="rId12"/>
    <p:sldId id="313" r:id="rId13"/>
    <p:sldId id="327" r:id="rId14"/>
    <p:sldId id="314" r:id="rId15"/>
    <p:sldId id="315" r:id="rId16"/>
    <p:sldId id="329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257" r:id="rId26"/>
    <p:sldId id="258" r:id="rId27"/>
    <p:sldId id="259" r:id="rId28"/>
    <p:sldId id="260" r:id="rId29"/>
    <p:sldId id="261" r:id="rId30"/>
    <p:sldId id="269" r:id="rId31"/>
    <p:sldId id="270" r:id="rId32"/>
    <p:sldId id="271" r:id="rId33"/>
    <p:sldId id="272" r:id="rId34"/>
    <p:sldId id="273" r:id="rId35"/>
    <p:sldId id="262" r:id="rId36"/>
    <p:sldId id="277" r:id="rId37"/>
    <p:sldId id="275" r:id="rId38"/>
    <p:sldId id="276" r:id="rId39"/>
    <p:sldId id="278" r:id="rId40"/>
    <p:sldId id="279" r:id="rId41"/>
    <p:sldId id="298" r:id="rId42"/>
    <p:sldId id="299" r:id="rId43"/>
    <p:sldId id="300" r:id="rId44"/>
    <p:sldId id="301" r:id="rId45"/>
    <p:sldId id="280" r:id="rId46"/>
    <p:sldId id="263" r:id="rId47"/>
    <p:sldId id="265" r:id="rId48"/>
    <p:sldId id="266" r:id="rId49"/>
    <p:sldId id="281" r:id="rId50"/>
    <p:sldId id="283" r:id="rId51"/>
    <p:sldId id="267" r:id="rId52"/>
    <p:sldId id="268" r:id="rId53"/>
    <p:sldId id="284" r:id="rId54"/>
    <p:sldId id="285" r:id="rId55"/>
    <p:sldId id="286" r:id="rId56"/>
    <p:sldId id="287" r:id="rId57"/>
    <p:sldId id="288" r:id="rId58"/>
    <p:sldId id="289" r:id="rId59"/>
    <p:sldId id="297" r:id="rId60"/>
    <p:sldId id="290" r:id="rId61"/>
    <p:sldId id="303" r:id="rId62"/>
    <p:sldId id="304" r:id="rId63"/>
    <p:sldId id="292" r:id="rId64"/>
    <p:sldId id="291" r:id="rId65"/>
    <p:sldId id="293" r:id="rId66"/>
    <p:sldId id="302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29" autoAdjust="0"/>
    <p:restoredTop sz="94660"/>
  </p:normalViewPr>
  <p:slideViewPr>
    <p:cSldViewPr>
      <p:cViewPr varScale="1">
        <p:scale>
          <a:sx n="69" d="100"/>
          <a:sy n="69" d="100"/>
        </p:scale>
        <p:origin x="-4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assets.cureus.com/uploads/figure/file/60674/lightbox_40a30b60566a11e9859dbd01dfadac61-Image-1b--A-line.pn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A randomized controlled trial of lung ultrasound guided therapy in heart failure (CLUSTER_HF study)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American Heart Journal</a:t>
            </a:r>
          </a:p>
          <a:p>
            <a:r>
              <a:rPr lang="en-US" dirty="0" smtClean="0"/>
              <a:t>15/06/2020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74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Technique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LUS can be performed on the whole chest, just laying the probe in the intercostal spaces, avoiding the </a:t>
            </a:r>
            <a:r>
              <a:rPr lang="en-US" sz="2000" dirty="0" smtClean="0"/>
              <a:t>ribs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P</a:t>
            </a:r>
            <a:r>
              <a:rPr lang="en-US" sz="2000" dirty="0" smtClean="0"/>
              <a:t>robe </a:t>
            </a:r>
            <a:r>
              <a:rPr lang="en-US" sz="2000" dirty="0"/>
              <a:t>can be positioned both longitudinally, perpendicular to the ribs, and obliquely, along the intercostal spaces</a:t>
            </a:r>
          </a:p>
        </p:txBody>
      </p:sp>
    </p:spTree>
    <p:extLst>
      <p:ext uri="{BB962C8B-B14F-4D97-AF65-F5344CB8AC3E}">
        <p14:creationId xmlns:p14="http://schemas.microsoft.com/office/powerpoint/2010/main" val="107764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201"/>
            <a:ext cx="6400799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4974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Normal appearance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All signs in </a:t>
            </a:r>
            <a:r>
              <a:rPr lang="en-US" sz="2000" dirty="0" smtClean="0"/>
              <a:t>LUS </a:t>
            </a:r>
            <a:r>
              <a:rPr lang="en-US" sz="2000" dirty="0"/>
              <a:t>arise </a:t>
            </a:r>
            <a:r>
              <a:rPr lang="en-US" sz="2000" dirty="0" smtClean="0"/>
              <a:t>from the </a:t>
            </a:r>
            <a:r>
              <a:rPr lang="en-US" sz="2000" dirty="0"/>
              <a:t>pleural line except for </a:t>
            </a:r>
            <a:r>
              <a:rPr lang="en-US" sz="2000" dirty="0" smtClean="0"/>
              <a:t>subcutaneous emphysema </a:t>
            </a:r>
            <a:r>
              <a:rPr lang="en-US" sz="2000" dirty="0"/>
              <a:t>which will abolish it (as there is air above it</a:t>
            </a:r>
            <a:r>
              <a:rPr lang="en-US" sz="20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Rib shadows will </a:t>
            </a:r>
            <a:r>
              <a:rPr lang="en-US" sz="2000" dirty="0"/>
              <a:t>be seen (as the sound is reflected back to the probe) </a:t>
            </a:r>
            <a:r>
              <a:rPr lang="en-US" sz="2000" dirty="0" smtClean="0"/>
              <a:t>and in </a:t>
            </a:r>
            <a:r>
              <a:rPr lang="en-US" sz="2000" dirty="0"/>
              <a:t>between them the bright white pleural line about 0.5 cm </a:t>
            </a:r>
            <a:r>
              <a:rPr lang="en-US" sz="2000" dirty="0" smtClean="0"/>
              <a:t>below the </a:t>
            </a:r>
            <a:r>
              <a:rPr lang="en-US" sz="2000" dirty="0"/>
              <a:t>rib </a:t>
            </a:r>
            <a:r>
              <a:rPr lang="en-US" sz="2000" dirty="0" smtClean="0"/>
              <a:t>line</a:t>
            </a:r>
          </a:p>
        </p:txBody>
      </p:sp>
    </p:spTree>
    <p:extLst>
      <p:ext uri="{BB962C8B-B14F-4D97-AF65-F5344CB8AC3E}">
        <p14:creationId xmlns:p14="http://schemas.microsoft.com/office/powerpoint/2010/main" val="323864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sus\Downloads\FullSizeRender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80" y="609601"/>
            <a:ext cx="788283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2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038600" cy="438912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Air below the pleural line reflects most US back to the </a:t>
            </a:r>
            <a:r>
              <a:rPr lang="en-US" sz="2000" dirty="0" smtClean="0"/>
              <a:t>transducer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This is itself a reflector, meaning some of the US </a:t>
            </a:r>
            <a:r>
              <a:rPr lang="en-US" sz="2000" dirty="0" smtClean="0"/>
              <a:t>waves will </a:t>
            </a:r>
            <a:r>
              <a:rPr lang="en-US" sz="2000" dirty="0"/>
              <a:t>bounce back and forth between the pleura and </a:t>
            </a:r>
            <a:r>
              <a:rPr lang="en-US" sz="2000" dirty="0" smtClean="0"/>
              <a:t>transducer generating </a:t>
            </a:r>
            <a:r>
              <a:rPr lang="en-US" sz="2000" dirty="0"/>
              <a:t>artifacts called A </a:t>
            </a:r>
            <a:r>
              <a:rPr lang="en-US" sz="2000" dirty="0" smtClean="0"/>
              <a:t>lines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They </a:t>
            </a:r>
            <a:r>
              <a:rPr lang="en-US" sz="2000" dirty="0"/>
              <a:t>are horizontal </a:t>
            </a:r>
            <a:r>
              <a:rPr lang="en-US" sz="2000" dirty="0" smtClean="0"/>
              <a:t>lines below </a:t>
            </a:r>
            <a:r>
              <a:rPr lang="en-US" sz="2000" dirty="0"/>
              <a:t>the pleura with the same spacing as the distance </a:t>
            </a:r>
            <a:r>
              <a:rPr lang="en-US" sz="2000" dirty="0" smtClean="0"/>
              <a:t>between </a:t>
            </a:r>
            <a:r>
              <a:rPr lang="en-US" sz="2000" dirty="0"/>
              <a:t>the probe and the pleural line</a:t>
            </a:r>
          </a:p>
        </p:txBody>
      </p:sp>
      <p:sp>
        <p:nvSpPr>
          <p:cNvPr id="4" name="AutoShape 2" descr="Cureus | Application of Lung Ultrasound in Critical Care Setting ..."/>
          <p:cNvSpPr>
            <a:spLocks noChangeAspect="1" noChangeArrowheads="1"/>
          </p:cNvSpPr>
          <p:nvPr/>
        </p:nvSpPr>
        <p:spPr bwMode="auto">
          <a:xfrm>
            <a:off x="63500" y="-136525"/>
            <a:ext cx="249555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A-lines-are-an-important-component-of-the-normal-lung-ultrasound-profile-">
            <a:hlinkClick r:id="rId2" tooltip="A-lines-are-an-important-component-of-the-normal-lung-ultrasound-profile-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855" y="1701800"/>
            <a:ext cx="3505200" cy="43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64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Lung sliding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The visceral and parietal pleura are normally closely </a:t>
            </a:r>
            <a:r>
              <a:rPr lang="en-US" sz="2000" dirty="0" smtClean="0"/>
              <a:t>opposed with </a:t>
            </a:r>
            <a:r>
              <a:rPr lang="en-US" sz="2000" dirty="0"/>
              <a:t>a minute amount of fluid between them and slide </a:t>
            </a:r>
            <a:r>
              <a:rPr lang="en-US" sz="2000" dirty="0" smtClean="0"/>
              <a:t>over one </a:t>
            </a:r>
            <a:r>
              <a:rPr lang="en-US" sz="2000" dirty="0"/>
              <a:t>another with </a:t>
            </a:r>
            <a:r>
              <a:rPr lang="en-US" sz="2000" dirty="0" smtClean="0"/>
              <a:t>respiration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The </a:t>
            </a:r>
            <a:r>
              <a:rPr lang="en-US" sz="2000" dirty="0"/>
              <a:t>appearance of this is </a:t>
            </a:r>
            <a:r>
              <a:rPr lang="en-US" sz="2000" dirty="0" smtClean="0"/>
              <a:t>backwards and </a:t>
            </a:r>
            <a:r>
              <a:rPr lang="en-US" sz="2000" dirty="0"/>
              <a:t>forwards movement of the pleura (often with </a:t>
            </a:r>
            <a:r>
              <a:rPr lang="en-US" sz="2000" dirty="0" smtClean="0"/>
              <a:t>little blebs </a:t>
            </a:r>
            <a:r>
              <a:rPr lang="en-US" sz="2000" dirty="0"/>
              <a:t>appearing to move up and down the pleural </a:t>
            </a:r>
            <a:r>
              <a:rPr lang="en-US" sz="2000" dirty="0" smtClean="0"/>
              <a:t>line)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Small artifacts (white </a:t>
            </a:r>
            <a:r>
              <a:rPr lang="en-US" sz="2000" dirty="0"/>
              <a:t>or black lines) projecting a few </a:t>
            </a:r>
            <a:r>
              <a:rPr lang="en-US" sz="2000" dirty="0" smtClean="0"/>
              <a:t>mm below the </a:t>
            </a:r>
            <a:r>
              <a:rPr lang="en-US" sz="2000" dirty="0"/>
              <a:t>pleural line move with </a:t>
            </a:r>
            <a:r>
              <a:rPr lang="en-US" sz="2000" dirty="0" smtClean="0"/>
              <a:t>sliding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M</a:t>
            </a:r>
            <a:r>
              <a:rPr lang="en-US" sz="2000" dirty="0" smtClean="0"/>
              <a:t>ore commonly seen </a:t>
            </a:r>
            <a:r>
              <a:rPr lang="en-US" sz="2000" dirty="0"/>
              <a:t>with high-frequency probes and have no clinical significance</a:t>
            </a:r>
          </a:p>
        </p:txBody>
      </p:sp>
    </p:spTree>
    <p:extLst>
      <p:ext uri="{BB962C8B-B14F-4D97-AF65-F5344CB8AC3E}">
        <p14:creationId xmlns:p14="http://schemas.microsoft.com/office/powerpoint/2010/main" val="363048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sus\Downloads\FullSizeRender (2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76" y="381000"/>
            <a:ext cx="7851447" cy="594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69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Interstitial syndrome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IS </a:t>
            </a:r>
            <a:r>
              <a:rPr lang="en-US" sz="2000" dirty="0" err="1"/>
              <a:t>is</a:t>
            </a:r>
            <a:r>
              <a:rPr lang="en-US" sz="2000" dirty="0"/>
              <a:t> a </a:t>
            </a:r>
            <a:r>
              <a:rPr lang="en-US" sz="2000" dirty="0" err="1"/>
              <a:t>sonographic</a:t>
            </a:r>
            <a:r>
              <a:rPr lang="en-US" sz="2000" dirty="0"/>
              <a:t> entity caused by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• Pulmonary </a:t>
            </a:r>
            <a:r>
              <a:rPr lang="en-US" sz="2000" dirty="0" smtClean="0"/>
              <a:t>edema—either hemodynamic </a:t>
            </a:r>
            <a:r>
              <a:rPr lang="en-US" sz="2000" dirty="0"/>
              <a:t>(fluid </a:t>
            </a:r>
            <a:r>
              <a:rPr lang="en-US" sz="2000" dirty="0" smtClean="0"/>
              <a:t>overload, cardiac </a:t>
            </a:r>
            <a:r>
              <a:rPr lang="en-US" sz="2000" dirty="0"/>
              <a:t>failure) or permeability-induced (ALI/ARDS</a:t>
            </a:r>
            <a:r>
              <a:rPr lang="en-US" sz="2000" dirty="0" smtClean="0"/>
              <a:t>)</a:t>
            </a:r>
            <a:endParaRPr lang="en-US" sz="20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• Interstitial pneumonia or </a:t>
            </a:r>
            <a:r>
              <a:rPr lang="en-US" sz="2000" dirty="0" smtClean="0"/>
              <a:t>pneumonitis</a:t>
            </a:r>
            <a:endParaRPr lang="en-US" sz="20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• Lung </a:t>
            </a:r>
            <a:r>
              <a:rPr lang="en-US" sz="2000" dirty="0" smtClean="0"/>
              <a:t>fibrosis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9768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876800" cy="438912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The US </a:t>
            </a:r>
            <a:r>
              <a:rPr lang="en-US" sz="2000" dirty="0" smtClean="0"/>
              <a:t>feature of </a:t>
            </a:r>
            <a:r>
              <a:rPr lang="en-US" sz="2000" dirty="0"/>
              <a:t>IS </a:t>
            </a:r>
            <a:r>
              <a:rPr lang="en-US" sz="2000" dirty="0" err="1"/>
              <a:t>is</a:t>
            </a:r>
            <a:r>
              <a:rPr lang="en-US" sz="2000" dirty="0"/>
              <a:t> B lines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Artifacts </a:t>
            </a:r>
            <a:r>
              <a:rPr lang="en-US" sz="2000" dirty="0"/>
              <a:t>generated by the </a:t>
            </a:r>
            <a:r>
              <a:rPr lang="en-US" sz="2000" dirty="0" smtClean="0"/>
              <a:t>juxtaposition of </a:t>
            </a:r>
            <a:r>
              <a:rPr lang="en-US" sz="2000" dirty="0"/>
              <a:t>alveolar air and </a:t>
            </a:r>
            <a:r>
              <a:rPr lang="en-US" sz="2000" dirty="0" err="1"/>
              <a:t>septal</a:t>
            </a:r>
            <a:r>
              <a:rPr lang="en-US" sz="2000" dirty="0"/>
              <a:t> </a:t>
            </a:r>
            <a:r>
              <a:rPr lang="en-US" sz="2000" dirty="0" smtClean="0"/>
              <a:t>thickening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Their characteristics are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• They arise from the pleural </a:t>
            </a:r>
            <a:r>
              <a:rPr lang="en-US" sz="2000" dirty="0" smtClean="0"/>
              <a:t>line</a:t>
            </a:r>
            <a:endParaRPr lang="en-US" sz="20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• They are long, vertical </a:t>
            </a:r>
            <a:r>
              <a:rPr lang="en-US" sz="2000" dirty="0" err="1"/>
              <a:t>hyperechoic</a:t>
            </a:r>
            <a:r>
              <a:rPr lang="en-US" sz="2000" dirty="0"/>
              <a:t> lines which continue </a:t>
            </a:r>
            <a:r>
              <a:rPr lang="en-US" sz="2000" dirty="0" smtClean="0"/>
              <a:t>to the </a:t>
            </a:r>
            <a:r>
              <a:rPr lang="en-US" sz="2000" dirty="0"/>
              <a:t>depths of the </a:t>
            </a:r>
            <a:r>
              <a:rPr lang="en-US" sz="2000" dirty="0" smtClean="0"/>
              <a:t>image</a:t>
            </a:r>
            <a:endParaRPr lang="en-US" sz="20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• They look like comet tails </a:t>
            </a:r>
            <a:endParaRPr lang="en-US" sz="20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/>
              <a:t>• </a:t>
            </a:r>
            <a:r>
              <a:rPr lang="en-US" sz="2000" dirty="0"/>
              <a:t>They erase A lines.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• They move with lung sliding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057400"/>
            <a:ext cx="32766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971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Up to two between two adjacent ribs can be </a:t>
            </a:r>
            <a:r>
              <a:rPr lang="en-US" sz="2000" dirty="0" smtClean="0"/>
              <a:t>considered normal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Three </a:t>
            </a:r>
            <a:r>
              <a:rPr lang="en-US" sz="2000" dirty="0"/>
              <a:t>or more between rib spaces (or close together </a:t>
            </a:r>
            <a:r>
              <a:rPr lang="en-US" sz="2000" dirty="0" smtClean="0"/>
              <a:t>in a </a:t>
            </a:r>
            <a:r>
              <a:rPr lang="en-US" sz="2000" dirty="0"/>
              <a:t>transverse image) are </a:t>
            </a:r>
            <a:r>
              <a:rPr lang="en-US" sz="2000" dirty="0" smtClean="0"/>
              <a:t>pathological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P</a:t>
            </a:r>
            <a:r>
              <a:rPr lang="en-US" sz="2000" dirty="0" smtClean="0"/>
              <a:t>resent </a:t>
            </a:r>
            <a:r>
              <a:rPr lang="en-US" sz="2000" dirty="0"/>
              <a:t>in any disease affecting the </a:t>
            </a:r>
            <a:r>
              <a:rPr lang="en-US" sz="2000" dirty="0" err="1" smtClean="0"/>
              <a:t>interstitium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 smtClean="0"/>
              <a:t>Commonest </a:t>
            </a:r>
            <a:r>
              <a:rPr lang="en-US" sz="2000" dirty="0"/>
              <a:t>cause is pulmonary </a:t>
            </a:r>
            <a:r>
              <a:rPr lang="en-US" sz="2000" dirty="0" smtClean="0"/>
              <a:t>edema </a:t>
            </a:r>
            <a:r>
              <a:rPr lang="en-US" sz="2000" dirty="0"/>
              <a:t>where they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are the equivalent of </a:t>
            </a:r>
            <a:r>
              <a:rPr lang="en-US" sz="2000" dirty="0" err="1"/>
              <a:t>Kerley</a:t>
            </a:r>
            <a:r>
              <a:rPr lang="en-US" sz="2000" dirty="0"/>
              <a:t> B lines</a:t>
            </a:r>
          </a:p>
        </p:txBody>
      </p:sp>
    </p:spTree>
    <p:extLst>
      <p:ext uri="{BB962C8B-B14F-4D97-AF65-F5344CB8AC3E}">
        <p14:creationId xmlns:p14="http://schemas.microsoft.com/office/powerpoint/2010/main" val="307248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Basics of lung ultrasound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LU</a:t>
            </a:r>
            <a:r>
              <a:rPr lang="en-US" sz="2000" dirty="0"/>
              <a:t>S</a:t>
            </a:r>
            <a:r>
              <a:rPr lang="en-US" sz="2000" dirty="0" smtClean="0"/>
              <a:t> </a:t>
            </a:r>
            <a:r>
              <a:rPr lang="en-US" sz="2000" dirty="0"/>
              <a:t>can be performed quickly and easily </a:t>
            </a:r>
            <a:r>
              <a:rPr lang="en-US" sz="2000" dirty="0" smtClean="0"/>
              <a:t>in critically </a:t>
            </a:r>
            <a:r>
              <a:rPr lang="en-US" sz="2000" dirty="0"/>
              <a:t>ill </a:t>
            </a:r>
            <a:r>
              <a:rPr lang="en-US" sz="2000" dirty="0" smtClean="0"/>
              <a:t>patients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H</a:t>
            </a:r>
            <a:r>
              <a:rPr lang="en-US" sz="2000" dirty="0" smtClean="0"/>
              <a:t>igher </a:t>
            </a:r>
            <a:r>
              <a:rPr lang="en-US" sz="2000" dirty="0"/>
              <a:t>diagnostic accuracy </a:t>
            </a:r>
            <a:r>
              <a:rPr lang="en-US" sz="2000" dirty="0" smtClean="0"/>
              <a:t>than physical </a:t>
            </a:r>
            <a:r>
              <a:rPr lang="en-US" sz="2000" dirty="0"/>
              <a:t>examination and chest radiography </a:t>
            </a:r>
            <a:r>
              <a:rPr lang="en-US" sz="2000" dirty="0" smtClean="0"/>
              <a:t>combined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Enhances</a:t>
            </a:r>
            <a:r>
              <a:rPr lang="en-US" sz="2000" dirty="0"/>
              <a:t> </a:t>
            </a:r>
            <a:r>
              <a:rPr lang="en-US" sz="2000" dirty="0" smtClean="0"/>
              <a:t>safety </a:t>
            </a:r>
            <a:r>
              <a:rPr lang="en-US" sz="2000" dirty="0"/>
              <a:t>by avoiding ionizing </a:t>
            </a:r>
            <a:r>
              <a:rPr lang="en-US" sz="2000" dirty="0" smtClean="0"/>
              <a:t>radiation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9427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Alveolar syndrome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The </a:t>
            </a:r>
            <a:r>
              <a:rPr lang="en-US" sz="2000" dirty="0" err="1"/>
              <a:t>sonographic</a:t>
            </a:r>
            <a:r>
              <a:rPr lang="en-US" sz="2000" dirty="0"/>
              <a:t> entity of alveolar syndrome encompasses </a:t>
            </a:r>
            <a:r>
              <a:rPr lang="en-US" sz="2000" dirty="0" smtClean="0"/>
              <a:t>alveolar consolidation </a:t>
            </a:r>
            <a:r>
              <a:rPr lang="en-US" sz="2000" dirty="0"/>
              <a:t>and atelectasis</a:t>
            </a:r>
          </a:p>
        </p:txBody>
      </p:sp>
    </p:spTree>
    <p:extLst>
      <p:ext uri="{BB962C8B-B14F-4D97-AF65-F5344CB8AC3E}">
        <p14:creationId xmlns:p14="http://schemas.microsoft.com/office/powerpoint/2010/main" val="297426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Consolidation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572000" cy="438912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Consolidations are highly fluid filled, and over 95% reach </a:t>
            </a:r>
            <a:r>
              <a:rPr lang="en-US" sz="2000" dirty="0" smtClean="0"/>
              <a:t>the pleura </a:t>
            </a:r>
            <a:r>
              <a:rPr lang="en-US" sz="2000" dirty="0"/>
              <a:t>so US can </a:t>
            </a:r>
            <a:r>
              <a:rPr lang="en-US" sz="2000" dirty="0" smtClean="0"/>
              <a:t>image the pathology directly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Anterior consolidations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U</a:t>
            </a:r>
            <a:r>
              <a:rPr lang="en-US" sz="2000" dirty="0" smtClean="0"/>
              <a:t>sually small </a:t>
            </a:r>
            <a:r>
              <a:rPr lang="en-US" sz="2000" dirty="0"/>
              <a:t>echo poor areas beneath the </a:t>
            </a:r>
            <a:r>
              <a:rPr lang="en-US" sz="2000" dirty="0" smtClean="0"/>
              <a:t>pleura</a:t>
            </a:r>
            <a:endParaRPr lang="en-US" sz="20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err="1"/>
              <a:t>Peri-lesional</a:t>
            </a:r>
            <a:r>
              <a:rPr lang="en-US" sz="2000" dirty="0"/>
              <a:t> B lines and comets deep to the far margins are common.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M</a:t>
            </a:r>
            <a:r>
              <a:rPr lang="en-US" sz="2000" dirty="0" smtClean="0"/>
              <a:t>argins </a:t>
            </a:r>
            <a:r>
              <a:rPr lang="en-US" sz="2000" dirty="0"/>
              <a:t>of pneumonic consolidation </a:t>
            </a:r>
            <a:r>
              <a:rPr lang="en-US" sz="2000" dirty="0" smtClean="0"/>
              <a:t>are indistinct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34290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581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038600" cy="4389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700" dirty="0"/>
              <a:t>Tissue-like sign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700" dirty="0"/>
              <a:t>When the lung is highly fluid filled, it resembles the liver in </a:t>
            </a:r>
            <a:r>
              <a:rPr lang="en-US" sz="1700" dirty="0" smtClean="0"/>
              <a:t>echogenicity— it </a:t>
            </a:r>
            <a:r>
              <a:rPr lang="en-US" sz="1700" dirty="0"/>
              <a:t>becomes </a:t>
            </a:r>
            <a:r>
              <a:rPr lang="en-US" sz="1700" dirty="0" err="1" smtClean="0"/>
              <a:t>hepatisized</a:t>
            </a:r>
            <a:endParaRPr lang="en-US" sz="17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828800"/>
            <a:ext cx="4419600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12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419600" cy="438912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Shred sign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If consolidations are less extensive, and the percentage of </a:t>
            </a:r>
            <a:r>
              <a:rPr lang="en-US" sz="2000" dirty="0" smtClean="0"/>
              <a:t>air therefore </a:t>
            </a:r>
            <a:r>
              <a:rPr lang="en-US" sz="2000" dirty="0"/>
              <a:t>greater, it looks as if chunks have been taken out </a:t>
            </a:r>
            <a:r>
              <a:rPr lang="en-US" sz="2000" dirty="0" smtClean="0"/>
              <a:t>of the </a:t>
            </a:r>
            <a:r>
              <a:rPr lang="en-US" sz="2000" dirty="0"/>
              <a:t>lung (echo poor </a:t>
            </a:r>
            <a:r>
              <a:rPr lang="en-US" sz="2000" dirty="0" smtClean="0"/>
              <a:t>areas)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/>
              <a:t>These </a:t>
            </a:r>
            <a:r>
              <a:rPr lang="en-US" sz="2000" dirty="0"/>
              <a:t>areas will be bordered by </a:t>
            </a:r>
            <a:r>
              <a:rPr lang="en-US" sz="2000" dirty="0" smtClean="0"/>
              <a:t>aerated lung </a:t>
            </a:r>
            <a:r>
              <a:rPr lang="en-US" sz="2000" dirty="0"/>
              <a:t>identified by sliding and </a:t>
            </a:r>
            <a:r>
              <a:rPr lang="en-US" sz="2000" dirty="0" smtClean="0"/>
              <a:t>comets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/>
              <a:t>The </a:t>
            </a:r>
            <a:r>
              <a:rPr lang="en-US" sz="2000" dirty="0"/>
              <a:t>border </a:t>
            </a:r>
            <a:r>
              <a:rPr lang="en-US" sz="2000" dirty="0" smtClean="0"/>
              <a:t>of consolidated </a:t>
            </a:r>
            <a:r>
              <a:rPr lang="en-US" sz="2000" dirty="0"/>
              <a:t>and aerated lung is not </a:t>
            </a:r>
            <a:r>
              <a:rPr lang="en-US" sz="2000" dirty="0" smtClean="0"/>
              <a:t>sharp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/>
              <a:t>Highly suggestive </a:t>
            </a:r>
            <a:r>
              <a:rPr lang="en-US" sz="2000" dirty="0"/>
              <a:t>of pneumonia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055884"/>
            <a:ext cx="3782291" cy="4192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33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343400" cy="4389120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US" sz="1500" dirty="0"/>
              <a:t>Air and fluid </a:t>
            </a:r>
            <a:r>
              <a:rPr lang="en-US" sz="1500" dirty="0" err="1"/>
              <a:t>bronchograms</a:t>
            </a:r>
            <a:endParaRPr lang="en-US" sz="1500" dirty="0"/>
          </a:p>
          <a:p>
            <a:pPr marL="0" indent="0">
              <a:lnSpc>
                <a:spcPct val="170000"/>
              </a:lnSpc>
              <a:buNone/>
            </a:pPr>
            <a:r>
              <a:rPr lang="en-US" sz="1500" dirty="0"/>
              <a:t>Air </a:t>
            </a:r>
            <a:r>
              <a:rPr lang="en-US" sz="1500" dirty="0" err="1"/>
              <a:t>bronchograms</a:t>
            </a:r>
            <a:r>
              <a:rPr lang="en-US" sz="1500" dirty="0"/>
              <a:t> appear white while fluid </a:t>
            </a:r>
            <a:r>
              <a:rPr lang="en-US" sz="1500" dirty="0" err="1"/>
              <a:t>bronchograms</a:t>
            </a:r>
            <a:r>
              <a:rPr lang="en-US" sz="1500" dirty="0"/>
              <a:t> </a:t>
            </a:r>
            <a:r>
              <a:rPr lang="en-US" sz="1500" dirty="0" smtClean="0"/>
              <a:t>are black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1500" dirty="0" smtClean="0"/>
              <a:t>Fluid </a:t>
            </a:r>
            <a:r>
              <a:rPr lang="en-US" sz="1500" dirty="0" err="1"/>
              <a:t>bronchograms</a:t>
            </a:r>
            <a:r>
              <a:rPr lang="en-US" sz="1500" dirty="0"/>
              <a:t> are </a:t>
            </a:r>
            <a:r>
              <a:rPr lang="en-US" sz="1500" dirty="0" smtClean="0"/>
              <a:t>specific to pneumonia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1500" dirty="0" smtClean="0"/>
              <a:t>They </a:t>
            </a:r>
            <a:r>
              <a:rPr lang="en-US" sz="1500" dirty="0"/>
              <a:t>can be distinguished from vessels </a:t>
            </a:r>
            <a:r>
              <a:rPr lang="en-US" sz="1500" dirty="0" smtClean="0"/>
              <a:t>with </a:t>
            </a:r>
            <a:r>
              <a:rPr lang="en-US" sz="1500" dirty="0" err="1" smtClean="0"/>
              <a:t>colour</a:t>
            </a:r>
            <a:r>
              <a:rPr lang="en-US" sz="1500" dirty="0" smtClean="0"/>
              <a:t> </a:t>
            </a:r>
            <a:r>
              <a:rPr lang="en-US" sz="1500" dirty="0"/>
              <a:t>Doppler and by the angulation of their </a:t>
            </a:r>
            <a:r>
              <a:rPr lang="en-US" sz="1500" dirty="0" smtClean="0"/>
              <a:t>branches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1500" dirty="0" smtClean="0"/>
              <a:t>An air </a:t>
            </a:r>
            <a:r>
              <a:rPr lang="en-US" sz="1500" dirty="0" err="1" smtClean="0"/>
              <a:t>bronchogram</a:t>
            </a:r>
            <a:r>
              <a:rPr lang="en-US" sz="1500" dirty="0" smtClean="0"/>
              <a:t> </a:t>
            </a:r>
            <a:r>
              <a:rPr lang="en-US" sz="1500" dirty="0"/>
              <a:t>which moves with respiration excludes </a:t>
            </a:r>
            <a:r>
              <a:rPr lang="en-US" sz="1500" dirty="0" smtClean="0"/>
              <a:t>bronchial obstruction </a:t>
            </a:r>
            <a:r>
              <a:rPr lang="en-US" sz="1500" dirty="0"/>
              <a:t>and helps distinguish between consolidation </a:t>
            </a:r>
            <a:r>
              <a:rPr lang="en-US" sz="1500" dirty="0" smtClean="0"/>
              <a:t>and atelectasis</a:t>
            </a:r>
            <a:endParaRPr lang="en-US" sz="15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52600"/>
            <a:ext cx="3733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068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Introduction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Heart failure </a:t>
            </a:r>
            <a:r>
              <a:rPr lang="en-US" sz="2000" dirty="0" smtClean="0"/>
              <a:t>- leading </a:t>
            </a:r>
            <a:r>
              <a:rPr lang="en-US" sz="2000" dirty="0"/>
              <a:t>cause of hospitalization </a:t>
            </a:r>
            <a:r>
              <a:rPr lang="en-US" sz="2000" dirty="0" smtClean="0"/>
              <a:t>in </a:t>
            </a:r>
            <a:r>
              <a:rPr lang="en-US" sz="2000" dirty="0"/>
              <a:t>adults &gt;65 years of </a:t>
            </a:r>
            <a:r>
              <a:rPr lang="en-US" sz="2000" dirty="0" smtClean="0"/>
              <a:t>age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30 day readmission rate </a:t>
            </a:r>
            <a:r>
              <a:rPr lang="en-US" sz="2000" dirty="0" smtClean="0"/>
              <a:t>after discharge </a:t>
            </a:r>
            <a:r>
              <a:rPr lang="en-US" sz="2000" dirty="0"/>
              <a:t>from </a:t>
            </a:r>
            <a:r>
              <a:rPr lang="en-US" sz="2000" dirty="0" smtClean="0"/>
              <a:t>a HF </a:t>
            </a:r>
            <a:r>
              <a:rPr lang="en-US" sz="2000" dirty="0"/>
              <a:t>hospitalization </a:t>
            </a:r>
            <a:r>
              <a:rPr lang="en-US" sz="2000" dirty="0" smtClean="0"/>
              <a:t>≈</a:t>
            </a:r>
            <a:r>
              <a:rPr lang="en-US" sz="2000" dirty="0"/>
              <a:t>24</a:t>
            </a:r>
            <a:r>
              <a:rPr lang="en-US" sz="2000" dirty="0" smtClean="0"/>
              <a:t>%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Readmissions </a:t>
            </a:r>
            <a:r>
              <a:rPr lang="en-US" sz="2000" dirty="0"/>
              <a:t>for </a:t>
            </a:r>
            <a:r>
              <a:rPr lang="en-US" sz="2000" dirty="0" smtClean="0"/>
              <a:t>HF preceded </a:t>
            </a:r>
            <a:r>
              <a:rPr lang="en-US" sz="2000" dirty="0"/>
              <a:t>by </a:t>
            </a:r>
            <a:r>
              <a:rPr lang="en-US" sz="2000" dirty="0" smtClean="0"/>
              <a:t>rise </a:t>
            </a:r>
            <a:r>
              <a:rPr lang="en-US" sz="2000" dirty="0"/>
              <a:t>in ventricular filling pressures </a:t>
            </a:r>
            <a:r>
              <a:rPr lang="en-US" sz="2000" dirty="0" smtClean="0"/>
              <a:t>begins </a:t>
            </a:r>
            <a:r>
              <a:rPr lang="en-US" sz="2000" dirty="0"/>
              <a:t>days or weeks before </a:t>
            </a:r>
            <a:r>
              <a:rPr lang="en-US" sz="2000" dirty="0" smtClean="0"/>
              <a:t>any changes </a:t>
            </a:r>
            <a:r>
              <a:rPr lang="en-US" sz="2000" dirty="0"/>
              <a:t>in clinical status.</a:t>
            </a:r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6881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3657600" cy="438912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 smtClean="0"/>
              <a:t>LUS to diagnose interstitial pulmonary edema and fluid overload – detection of vertical reverberation artifacts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B lines created at the acoustic interface between two structures with differing acoustic impedances- fluid filled structures and alveolar air 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371600"/>
            <a:ext cx="46482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699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LUS easily available at bedside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Shows superior sensitivity for the detection of pulmonary congestion when compared with X ray or physical examination even in the absence of symptoms</a:t>
            </a:r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6747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Pulmonary congestion assessed by LUS </a:t>
            </a:r>
            <a:r>
              <a:rPr lang="en-US" sz="2000" dirty="0" smtClean="0"/>
              <a:t>identifies: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 </a:t>
            </a:r>
            <a:r>
              <a:rPr lang="en-US" sz="2000" dirty="0" smtClean="0"/>
              <a:t>    subgroup </a:t>
            </a:r>
            <a:r>
              <a:rPr lang="en-US" sz="2000" dirty="0"/>
              <a:t>with worse prognosis </a:t>
            </a:r>
            <a:endParaRPr lang="en-US" sz="20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 </a:t>
            </a:r>
            <a:r>
              <a:rPr lang="en-US" sz="2000" dirty="0" smtClean="0"/>
              <a:t>    higher </a:t>
            </a:r>
            <a:r>
              <a:rPr lang="en-US" sz="2000" dirty="0"/>
              <a:t>rate of readmission </a:t>
            </a:r>
            <a:r>
              <a:rPr lang="en-US" sz="2000" dirty="0" smtClean="0"/>
              <a:t>&amp; mortality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Implementation </a:t>
            </a:r>
            <a:r>
              <a:rPr lang="en-US" sz="2000" dirty="0"/>
              <a:t>of </a:t>
            </a:r>
            <a:r>
              <a:rPr lang="en-US" sz="2000" dirty="0" smtClean="0"/>
              <a:t>LUS </a:t>
            </a:r>
            <a:r>
              <a:rPr lang="en-US" sz="2000" dirty="0"/>
              <a:t>in the follow up of </a:t>
            </a:r>
            <a:r>
              <a:rPr lang="en-US" sz="2000" dirty="0" smtClean="0"/>
              <a:t>HF patients </a:t>
            </a:r>
            <a:r>
              <a:rPr lang="en-US" sz="2000" dirty="0"/>
              <a:t>may reduce the rate of readmissions is unknown</a:t>
            </a:r>
          </a:p>
        </p:txBody>
      </p:sp>
    </p:spTree>
    <p:extLst>
      <p:ext uri="{BB962C8B-B14F-4D97-AF65-F5344CB8AC3E}">
        <p14:creationId xmlns:p14="http://schemas.microsoft.com/office/powerpoint/2010/main" val="44533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Objective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To </a:t>
            </a:r>
            <a:r>
              <a:rPr lang="en-US" sz="2000" dirty="0"/>
              <a:t>evaluate a protocol of </a:t>
            </a:r>
            <a:r>
              <a:rPr lang="en-US" sz="2000" dirty="0" smtClean="0"/>
              <a:t>LUS guided </a:t>
            </a:r>
            <a:r>
              <a:rPr lang="en-US" sz="2000" dirty="0"/>
              <a:t>therapy to prevent readmissions in </a:t>
            </a:r>
            <a:r>
              <a:rPr lang="en-US" sz="2000" dirty="0" smtClean="0"/>
              <a:t>HF outpatients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8239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Physics: air, water, and echoes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The appearances of </a:t>
            </a:r>
            <a:r>
              <a:rPr lang="en-US" sz="2000" dirty="0" smtClean="0"/>
              <a:t>LUS based </a:t>
            </a:r>
            <a:r>
              <a:rPr lang="en-US" sz="2000" dirty="0"/>
              <a:t>on the relative amounts of </a:t>
            </a:r>
            <a:r>
              <a:rPr lang="en-US" sz="2000" dirty="0" smtClean="0"/>
              <a:t>air and </a:t>
            </a:r>
            <a:r>
              <a:rPr lang="en-US" sz="2000" dirty="0"/>
              <a:t>fluid in the lung because of </a:t>
            </a:r>
            <a:r>
              <a:rPr lang="en-US" sz="2000" dirty="0" smtClean="0"/>
              <a:t>the phenomenon </a:t>
            </a:r>
            <a:r>
              <a:rPr lang="en-US" sz="2000" dirty="0"/>
              <a:t>of acoustic </a:t>
            </a:r>
            <a:r>
              <a:rPr lang="en-US" sz="2000" dirty="0" smtClean="0"/>
              <a:t>impedance (Z)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Z - measure </a:t>
            </a:r>
            <a:r>
              <a:rPr lang="en-US" sz="2000" dirty="0"/>
              <a:t>of the resistance of particles in </a:t>
            </a:r>
            <a:r>
              <a:rPr lang="en-US" sz="2000" dirty="0" smtClean="0"/>
              <a:t>a medium </a:t>
            </a:r>
            <a:r>
              <a:rPr lang="en-US" sz="2000" dirty="0"/>
              <a:t>to mechanical </a:t>
            </a:r>
            <a:r>
              <a:rPr lang="en-US" sz="2000" dirty="0" smtClean="0"/>
              <a:t>vibrations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Resistance </a:t>
            </a:r>
            <a:r>
              <a:rPr lang="en-US" sz="2000" dirty="0"/>
              <a:t>increases in </a:t>
            </a:r>
            <a:r>
              <a:rPr lang="en-US" sz="2000" dirty="0" smtClean="0"/>
              <a:t>proportion to </a:t>
            </a:r>
            <a:r>
              <a:rPr lang="en-US" sz="2000" dirty="0"/>
              <a:t>the density of </a:t>
            </a:r>
            <a:r>
              <a:rPr lang="en-US" sz="2000" dirty="0" smtClean="0"/>
              <a:t>the medium </a:t>
            </a:r>
            <a:r>
              <a:rPr lang="en-US" sz="2000" dirty="0"/>
              <a:t>and the propagation </a:t>
            </a:r>
            <a:r>
              <a:rPr lang="en-US" sz="2000" dirty="0" smtClean="0"/>
              <a:t>velocity of </a:t>
            </a:r>
            <a:r>
              <a:rPr lang="en-US" sz="2000" dirty="0"/>
              <a:t>US in the </a:t>
            </a:r>
            <a:r>
              <a:rPr lang="en-US" sz="2000" dirty="0" smtClean="0"/>
              <a:t>medium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4731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Study design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Single </a:t>
            </a:r>
            <a:r>
              <a:rPr lang="en-US" sz="2000" dirty="0"/>
              <a:t>center, single blinded, randomized controlled clinical </a:t>
            </a:r>
            <a:r>
              <a:rPr lang="en-US" sz="2000" dirty="0" smtClean="0"/>
              <a:t>trial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Conducted from April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, 2018 to June 28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, 2019 at </a:t>
            </a:r>
            <a:r>
              <a:rPr lang="en-US" sz="2000" dirty="0" err="1" smtClean="0"/>
              <a:t>Instituto</a:t>
            </a:r>
            <a:r>
              <a:rPr lang="en-US" sz="2000" dirty="0" smtClean="0"/>
              <a:t> </a:t>
            </a:r>
            <a:r>
              <a:rPr lang="en-US" sz="2000" dirty="0" err="1" smtClean="0"/>
              <a:t>Nacional</a:t>
            </a:r>
            <a:r>
              <a:rPr lang="en-US" sz="2000" dirty="0" smtClean="0"/>
              <a:t> de </a:t>
            </a:r>
            <a:r>
              <a:rPr lang="en-US" sz="2000" dirty="0" err="1" smtClean="0"/>
              <a:t>Cardiologia</a:t>
            </a:r>
            <a:r>
              <a:rPr lang="en-US" sz="2000" dirty="0" smtClean="0"/>
              <a:t>, </a:t>
            </a:r>
            <a:r>
              <a:rPr lang="en-US" sz="2000" dirty="0"/>
              <a:t>M</a:t>
            </a:r>
            <a:r>
              <a:rPr lang="en-US" sz="2000" dirty="0" smtClean="0"/>
              <a:t>exico City, Mexico</a:t>
            </a:r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3182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Inclusion criteria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Patients admitted to the hospital with the primary or secondary diagnosis </a:t>
            </a:r>
            <a:r>
              <a:rPr lang="en-US" sz="2000" dirty="0" smtClean="0"/>
              <a:t>of HF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 smtClean="0"/>
              <a:t>Intra-hospital </a:t>
            </a:r>
            <a:r>
              <a:rPr lang="en-US" sz="2000" dirty="0"/>
              <a:t>stay extends for at least 24 hours.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Patient shows </a:t>
            </a:r>
            <a:r>
              <a:rPr lang="en-US" sz="2000" dirty="0"/>
              <a:t>new symptoms </a:t>
            </a:r>
            <a:r>
              <a:rPr lang="en-US" sz="2000" dirty="0" smtClean="0"/>
              <a:t>due</a:t>
            </a:r>
            <a:r>
              <a:rPr lang="en-US" sz="2000" dirty="0"/>
              <a:t> </a:t>
            </a:r>
            <a:r>
              <a:rPr lang="en-US" sz="2000" dirty="0" smtClean="0"/>
              <a:t>to </a:t>
            </a:r>
            <a:r>
              <a:rPr lang="en-US" sz="2000" dirty="0"/>
              <a:t>the presentation </a:t>
            </a:r>
            <a:r>
              <a:rPr lang="en-US" sz="2000" dirty="0" smtClean="0"/>
              <a:t>of HF, </a:t>
            </a:r>
            <a:r>
              <a:rPr lang="en-US" sz="2000" dirty="0"/>
              <a:t>including at least one of the </a:t>
            </a:r>
            <a:r>
              <a:rPr lang="en-US" sz="2000" dirty="0" smtClean="0"/>
              <a:t>following: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/>
              <a:t>   dyspnea </a:t>
            </a:r>
            <a:r>
              <a:rPr lang="en-US" sz="2000" dirty="0"/>
              <a:t>(dyspnea at rest, at exertion, orthopnea, nocturnal </a:t>
            </a:r>
            <a:r>
              <a:rPr lang="en-US" sz="2000" dirty="0" smtClean="0"/>
              <a:t>paroxysmal dyspnea</a:t>
            </a:r>
            <a:r>
              <a:rPr lang="en-US" sz="2000" dirty="0"/>
              <a:t>), </a:t>
            </a:r>
            <a:endParaRPr lang="en-US" sz="20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 </a:t>
            </a:r>
            <a:r>
              <a:rPr lang="en-US" sz="2000" dirty="0" smtClean="0"/>
              <a:t>  decreased </a:t>
            </a:r>
            <a:r>
              <a:rPr lang="en-US" sz="2000" dirty="0"/>
              <a:t>exercise capacity, fatigue or other symptoms of </a:t>
            </a:r>
            <a:r>
              <a:rPr lang="en-US" sz="2000" dirty="0" smtClean="0"/>
              <a:t>target organ </a:t>
            </a:r>
            <a:r>
              <a:rPr lang="en-US" sz="2000" dirty="0" err="1"/>
              <a:t>hypoperfusion</a:t>
            </a:r>
            <a:r>
              <a:rPr lang="en-US" sz="2000" dirty="0"/>
              <a:t> or volume overload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8123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/>
              <a:t>P</a:t>
            </a:r>
            <a:r>
              <a:rPr lang="en-US" dirty="0" smtClean="0"/>
              <a:t>atient </a:t>
            </a:r>
            <a:r>
              <a:rPr lang="en-US" dirty="0"/>
              <a:t>has at least two physical examination findings; or at least </a:t>
            </a:r>
            <a:r>
              <a:rPr lang="en-US" dirty="0" smtClean="0"/>
              <a:t>one finding </a:t>
            </a:r>
            <a:r>
              <a:rPr lang="en-US" dirty="0"/>
              <a:t>to the physical examination and at least one </a:t>
            </a:r>
            <a:r>
              <a:rPr lang="en-US" dirty="0" smtClean="0"/>
              <a:t>complementary criterion</a:t>
            </a:r>
            <a:r>
              <a:rPr lang="en-US" dirty="0"/>
              <a:t>, including: </a:t>
            </a:r>
            <a:endParaRPr lang="en-US" dirty="0" smtClean="0"/>
          </a:p>
          <a:p>
            <a:pPr>
              <a:lnSpc>
                <a:spcPct val="170000"/>
              </a:lnSpc>
            </a:pPr>
            <a:r>
              <a:rPr lang="en-US" dirty="0"/>
              <a:t>P</a:t>
            </a:r>
            <a:r>
              <a:rPr lang="en-US" dirty="0" smtClean="0"/>
              <a:t>hysical findings considered </a:t>
            </a:r>
            <a:r>
              <a:rPr lang="en-US" dirty="0"/>
              <a:t>to </a:t>
            </a:r>
            <a:r>
              <a:rPr lang="en-US" dirty="0" smtClean="0"/>
              <a:t>be due </a:t>
            </a:r>
            <a:r>
              <a:rPr lang="en-US" dirty="0"/>
              <a:t>to heart failure </a:t>
            </a:r>
            <a:endParaRPr lang="en-US" dirty="0" smtClean="0"/>
          </a:p>
          <a:p>
            <a:pPr marL="0" indent="0">
              <a:lnSpc>
                <a:spcPct val="17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  peripheral </a:t>
            </a:r>
            <a:r>
              <a:rPr lang="en-US" dirty="0"/>
              <a:t>edema, </a:t>
            </a:r>
            <a:endParaRPr lang="en-US" dirty="0" smtClean="0"/>
          </a:p>
          <a:p>
            <a:pPr marL="0" indent="0">
              <a:lnSpc>
                <a:spcPct val="17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  increase </a:t>
            </a:r>
            <a:r>
              <a:rPr lang="en-US" dirty="0"/>
              <a:t>in the abdominal </a:t>
            </a:r>
            <a:r>
              <a:rPr lang="en-US" dirty="0" smtClean="0"/>
              <a:t>perimeter or </a:t>
            </a:r>
            <a:r>
              <a:rPr lang="en-US" dirty="0"/>
              <a:t>ascites in the absence of primary liver disease, </a:t>
            </a:r>
            <a:endParaRPr lang="en-US" dirty="0" smtClean="0"/>
          </a:p>
          <a:p>
            <a:pPr marL="0" indent="0">
              <a:lnSpc>
                <a:spcPct val="17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  signs </a:t>
            </a:r>
            <a:r>
              <a:rPr lang="en-US" dirty="0"/>
              <a:t>of </a:t>
            </a:r>
            <a:r>
              <a:rPr lang="en-US" dirty="0" smtClean="0"/>
              <a:t>pulmonary congestion </a:t>
            </a:r>
            <a:r>
              <a:rPr lang="en-US" dirty="0"/>
              <a:t>including crackles, </a:t>
            </a:r>
            <a:r>
              <a:rPr lang="en-US" dirty="0" err="1"/>
              <a:t>subcrepitant</a:t>
            </a:r>
            <a:r>
              <a:rPr lang="en-US" dirty="0"/>
              <a:t> </a:t>
            </a:r>
            <a:r>
              <a:rPr lang="en-US" dirty="0" err="1"/>
              <a:t>rales</a:t>
            </a:r>
            <a:r>
              <a:rPr lang="en-US" dirty="0"/>
              <a:t> or decrease in </a:t>
            </a:r>
            <a:r>
              <a:rPr lang="en-US" dirty="0" smtClean="0"/>
              <a:t>vesicular breath sounds, </a:t>
            </a:r>
          </a:p>
          <a:p>
            <a:pPr>
              <a:lnSpc>
                <a:spcPct val="17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7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sz="2000" dirty="0"/>
              <a:t> increase in jugular venous pressure and / or </a:t>
            </a:r>
            <a:r>
              <a:rPr lang="en-US" sz="2000" dirty="0" err="1"/>
              <a:t>hepatojugular</a:t>
            </a:r>
            <a:r>
              <a:rPr lang="en-US" sz="2000" dirty="0"/>
              <a:t> reflux,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2000" dirty="0"/>
              <a:t>     gallop by third sound (S3) or </a:t>
            </a:r>
            <a:r>
              <a:rPr lang="en-US" sz="2000" dirty="0" smtClean="0"/>
              <a:t>clinically </a:t>
            </a:r>
            <a:r>
              <a:rPr lang="en-US" sz="2000" dirty="0"/>
              <a:t>significant rapid weight gain, attributed to fluid retention; </a:t>
            </a:r>
            <a:endParaRPr lang="en-US" sz="2000" dirty="0" smtClean="0"/>
          </a:p>
          <a:p>
            <a:pPr>
              <a:lnSpc>
                <a:spcPct val="170000"/>
              </a:lnSpc>
            </a:pPr>
            <a:r>
              <a:rPr lang="en-US" sz="2000" dirty="0" smtClean="0"/>
              <a:t>and/or </a:t>
            </a:r>
            <a:r>
              <a:rPr lang="en-US" sz="2000" dirty="0"/>
              <a:t>complementary findings </a:t>
            </a:r>
            <a:r>
              <a:rPr lang="en-US" sz="2000" dirty="0" smtClean="0"/>
              <a:t> considered </a:t>
            </a:r>
            <a:r>
              <a:rPr lang="en-US" sz="2000" dirty="0"/>
              <a:t>to be due to </a:t>
            </a:r>
            <a:r>
              <a:rPr lang="en-US" sz="2000" dirty="0" smtClean="0"/>
              <a:t>HF - Increase </a:t>
            </a:r>
            <a:r>
              <a:rPr lang="en-US" sz="2000" dirty="0"/>
              <a:t>in levels of </a:t>
            </a:r>
            <a:r>
              <a:rPr lang="en-US" sz="2000" dirty="0" smtClean="0"/>
              <a:t>NT-</a:t>
            </a:r>
            <a:r>
              <a:rPr lang="en-US" sz="2000" dirty="0" err="1" smtClean="0"/>
              <a:t>proBNP</a:t>
            </a:r>
            <a:r>
              <a:rPr lang="en-US" sz="2000" dirty="0" smtClean="0"/>
              <a:t> compatible </a:t>
            </a:r>
            <a:r>
              <a:rPr lang="en-US" sz="2000" dirty="0"/>
              <a:t>with </a:t>
            </a:r>
            <a:r>
              <a:rPr lang="en-US" sz="2000" dirty="0" err="1"/>
              <a:t>decompensation</a:t>
            </a:r>
            <a:r>
              <a:rPr lang="en-US" sz="2000" dirty="0"/>
              <a:t> of </a:t>
            </a:r>
            <a:r>
              <a:rPr lang="en-US" sz="2000" dirty="0" smtClean="0"/>
              <a:t>HF(&gt; </a:t>
            </a:r>
            <a:r>
              <a:rPr lang="en-US" sz="2000" dirty="0"/>
              <a:t>2,000 </a:t>
            </a:r>
            <a:r>
              <a:rPr lang="en-US" sz="2000" dirty="0" err="1"/>
              <a:t>pg</a:t>
            </a:r>
            <a:r>
              <a:rPr lang="en-US" sz="2000" dirty="0"/>
              <a:t> / mL), radiographic evidence of pulmonary </a:t>
            </a:r>
            <a:r>
              <a:rPr lang="en-US" sz="2000" dirty="0" smtClean="0"/>
              <a:t>congestion, or </a:t>
            </a:r>
            <a:r>
              <a:rPr lang="en-US" sz="2000" dirty="0"/>
              <a:t>invasive or non-invasive evidence of </a:t>
            </a:r>
            <a:r>
              <a:rPr lang="en-US" sz="2000" dirty="0" smtClean="0"/>
              <a:t>significant increase </a:t>
            </a:r>
            <a:r>
              <a:rPr lang="en-US" sz="2000" dirty="0"/>
              <a:t>in </a:t>
            </a:r>
            <a:r>
              <a:rPr lang="en-US" sz="2000" dirty="0" smtClean="0"/>
              <a:t>ventricular filling </a:t>
            </a:r>
            <a:r>
              <a:rPr lang="en-US" sz="2000" dirty="0"/>
              <a:t>pressures or </a:t>
            </a:r>
            <a:r>
              <a:rPr lang="en-US" sz="2000" dirty="0" smtClean="0"/>
              <a:t>decreased cardiac output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8610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Exclusion criteria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en-US" sz="2000" dirty="0"/>
              <a:t>Non-interpretable lung ultrasound imaging or false positive </a:t>
            </a:r>
            <a:r>
              <a:rPr lang="en-US" sz="2000" dirty="0" smtClean="0"/>
              <a:t>findings (chronic </a:t>
            </a:r>
            <a:r>
              <a:rPr lang="en-US" sz="2000" dirty="0"/>
              <a:t>lung interstitial disease, pneumonia, large pleural effusion).</a:t>
            </a:r>
          </a:p>
          <a:p>
            <a:pPr>
              <a:lnSpc>
                <a:spcPct val="160000"/>
              </a:lnSpc>
            </a:pPr>
            <a:r>
              <a:rPr lang="en-US" sz="2000" dirty="0" smtClean="0"/>
              <a:t>Lack </a:t>
            </a:r>
            <a:r>
              <a:rPr lang="en-US" sz="2000" dirty="0"/>
              <a:t>of willing to provide informed consent</a:t>
            </a:r>
          </a:p>
          <a:p>
            <a:pPr>
              <a:lnSpc>
                <a:spcPct val="160000"/>
              </a:lnSpc>
            </a:pPr>
            <a:r>
              <a:rPr lang="en-US" sz="2000" dirty="0" smtClean="0"/>
              <a:t>Life </a:t>
            </a:r>
            <a:r>
              <a:rPr lang="en-US" sz="2000" dirty="0"/>
              <a:t>expectancy less than 6 months</a:t>
            </a:r>
          </a:p>
          <a:p>
            <a:pPr>
              <a:lnSpc>
                <a:spcPct val="160000"/>
              </a:lnSpc>
            </a:pPr>
            <a:r>
              <a:rPr lang="en-US" sz="2000" dirty="0" smtClean="0"/>
              <a:t>Chronic </a:t>
            </a:r>
            <a:r>
              <a:rPr lang="en-US" sz="2000" dirty="0"/>
              <a:t>kidney </a:t>
            </a:r>
            <a:r>
              <a:rPr lang="en-US" sz="2000" dirty="0" smtClean="0"/>
              <a:t>injury stage </a:t>
            </a:r>
            <a:r>
              <a:rPr lang="en-US" sz="2000" dirty="0" smtClean="0"/>
              <a:t>V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Death during index hospitalization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Surgically correctable cause of HF i.e.: severe aortic stenosis or primary mitral regurgitation considered as a candidate for a surgical or percutaneous procedure</a:t>
            </a:r>
          </a:p>
          <a:p>
            <a:pPr>
              <a:lnSpc>
                <a:spcPct val="16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2644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Study design and </a:t>
            </a:r>
            <a:r>
              <a:rPr lang="en-US" sz="3600" dirty="0" smtClean="0"/>
              <a:t>methods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90678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915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"LUS-guided </a:t>
            </a:r>
            <a:r>
              <a:rPr lang="en-US" sz="2000" dirty="0"/>
              <a:t>therapy </a:t>
            </a:r>
            <a:r>
              <a:rPr lang="en-US" sz="2000" dirty="0" smtClean="0"/>
              <a:t>group“- </a:t>
            </a:r>
            <a:r>
              <a:rPr lang="en-US" sz="2000" dirty="0" err="1"/>
              <a:t>prespecified</a:t>
            </a:r>
            <a:r>
              <a:rPr lang="en-US" sz="2000" dirty="0"/>
              <a:t> diuretic dose will be administered to patients depending on the degree of </a:t>
            </a:r>
            <a:r>
              <a:rPr lang="en-US" sz="2000" dirty="0" smtClean="0"/>
              <a:t>US </a:t>
            </a:r>
            <a:r>
              <a:rPr lang="en-US" sz="2000" dirty="0"/>
              <a:t>pulmonary congestion: </a:t>
            </a:r>
            <a:endParaRPr lang="en-US" sz="20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 </a:t>
            </a:r>
            <a:r>
              <a:rPr lang="en-US" sz="2000" dirty="0" smtClean="0"/>
              <a:t>   if </a:t>
            </a:r>
            <a:r>
              <a:rPr lang="en-US" sz="2000" dirty="0"/>
              <a:t>congestive (3 or more B lines, in total) a high dose (80-120mg furosemide PO/day) will be prescribed; </a:t>
            </a:r>
            <a:endParaRPr lang="en-US" sz="20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 </a:t>
            </a:r>
            <a:r>
              <a:rPr lang="en-US" sz="2000" dirty="0" smtClean="0"/>
              <a:t>   if </a:t>
            </a:r>
            <a:r>
              <a:rPr lang="en-US" sz="2000" dirty="0"/>
              <a:t>no congestive (less than 3 B lines, in total) a low dose (up to 40mg PO/day) will be prescribed.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Primary outcome will be the composite of hospital readmission + mortality</a:t>
            </a:r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8070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3886200" cy="438912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Lung ultrasound studies were performed with a pocket ultrasound device (</a:t>
            </a:r>
            <a:r>
              <a:rPr lang="en-US" sz="2000" dirty="0" err="1"/>
              <a:t>VScan</a:t>
            </a:r>
            <a:r>
              <a:rPr lang="en-US" sz="2000" dirty="0"/>
              <a:t>® </a:t>
            </a:r>
            <a:r>
              <a:rPr lang="en-US" sz="2000" dirty="0" smtClean="0"/>
              <a:t>Dual Probe</a:t>
            </a:r>
            <a:r>
              <a:rPr lang="en-US" sz="2000" dirty="0"/>
              <a:t>; GE Healthcare, Chicago, IL, USA</a:t>
            </a:r>
            <a:r>
              <a:rPr lang="en-US" sz="2000" dirty="0" smtClean="0"/>
              <a:t>)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LUS recorded </a:t>
            </a:r>
            <a:r>
              <a:rPr lang="en-US" sz="2000" dirty="0"/>
              <a:t>in eight thoracic sites (four sites in each </a:t>
            </a:r>
            <a:r>
              <a:rPr lang="en-US" sz="2000" dirty="0" err="1"/>
              <a:t>hemithorax</a:t>
            </a:r>
            <a:r>
              <a:rPr lang="en-US" sz="2000" dirty="0"/>
              <a:t>) with the </a:t>
            </a:r>
            <a:r>
              <a:rPr lang="en-US" sz="2000" dirty="0" smtClean="0"/>
              <a:t>transducer in </a:t>
            </a:r>
            <a:r>
              <a:rPr lang="en-US" sz="2000" dirty="0"/>
              <a:t>sagittal orientation and at 18 cm imaging depth with the patient in the </a:t>
            </a:r>
            <a:r>
              <a:rPr lang="en-US" sz="2000" dirty="0" smtClean="0"/>
              <a:t>semi-recumbent position</a:t>
            </a:r>
            <a:r>
              <a:rPr lang="en-US" sz="2000" dirty="0"/>
              <a:t>. 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No. of </a:t>
            </a:r>
            <a:r>
              <a:rPr lang="en-US" sz="2000" dirty="0"/>
              <a:t>B-lines reported was the sum of the B-lines visualized in </a:t>
            </a:r>
            <a:r>
              <a:rPr lang="en-US" sz="2000" dirty="0" smtClean="0"/>
              <a:t>each thoracic site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85800"/>
            <a:ext cx="4572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203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In case where confluent B-lines were found, visual percentage of lung area occupied by confluent B-lines was used to quantify the number of B-lines (visually occupied area / total scan area (100%) x 0.1</a:t>
            </a:r>
            <a:r>
              <a:rPr lang="en-US" sz="20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P</a:t>
            </a:r>
            <a:r>
              <a:rPr lang="en-US" sz="2000" dirty="0" smtClean="0"/>
              <a:t>resence </a:t>
            </a:r>
            <a:r>
              <a:rPr lang="en-US" sz="2000" dirty="0"/>
              <a:t>of pleural effusion </a:t>
            </a:r>
            <a:r>
              <a:rPr lang="en-US" sz="2000" dirty="0" smtClean="0"/>
              <a:t>was also </a:t>
            </a:r>
            <a:r>
              <a:rPr lang="en-US" sz="2000" dirty="0"/>
              <a:t>recorded. 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Three-second </a:t>
            </a:r>
            <a:r>
              <a:rPr lang="en-US" sz="2000" dirty="0"/>
              <a:t>video clips </a:t>
            </a:r>
            <a:r>
              <a:rPr lang="en-US" sz="2000" dirty="0" smtClean="0"/>
              <a:t>stored </a:t>
            </a:r>
            <a:r>
              <a:rPr lang="en-US" sz="2000" dirty="0"/>
              <a:t>for blinded review</a:t>
            </a:r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9959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Primary outcome measures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Number </a:t>
            </a:r>
            <a:r>
              <a:rPr lang="en-US" sz="2000" dirty="0"/>
              <a:t>of patients with the composite outcome of hospital readmission + mortality + urgent visits for worsening HF [ Time Frame: 6 months </a:t>
            </a:r>
            <a:r>
              <a:rPr lang="en-US" sz="2000" dirty="0" smtClean="0"/>
              <a:t>]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Hospital </a:t>
            </a:r>
            <a:r>
              <a:rPr lang="en-US" sz="2000" dirty="0"/>
              <a:t>readmission: urgent hospital non scheduled visit and stay of more than 24 hours, requiring medical interventions. 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Mortality</a:t>
            </a:r>
            <a:r>
              <a:rPr lang="en-US" sz="2000" dirty="0"/>
              <a:t>: patient's </a:t>
            </a:r>
            <a:r>
              <a:rPr lang="en-US" sz="2000" dirty="0" smtClean="0"/>
              <a:t>death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Urgent </a:t>
            </a:r>
            <a:r>
              <a:rPr lang="en-US" sz="2000" dirty="0"/>
              <a:t>visits for worsening HF: non-scheduled visit to day care or ED that prompted increased oral / IV therapy, less than 24 hours </a:t>
            </a:r>
            <a:r>
              <a:rPr lang="en-US" sz="2000" dirty="0" smtClean="0"/>
              <a:t>stay</a:t>
            </a:r>
            <a:endParaRPr lang="en-US" sz="2000" dirty="0"/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4774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When US hits a relatively large and </a:t>
            </a:r>
            <a:r>
              <a:rPr lang="en-US" sz="2000" dirty="0" smtClean="0"/>
              <a:t>flat boundary </a:t>
            </a:r>
            <a:r>
              <a:rPr lang="en-US" sz="2000" dirty="0"/>
              <a:t>between mediums with different impedances, </a:t>
            </a:r>
            <a:r>
              <a:rPr lang="en-US" sz="2000" dirty="0" smtClean="0"/>
              <a:t>some of </a:t>
            </a:r>
            <a:r>
              <a:rPr lang="en-US" sz="2000" dirty="0"/>
              <a:t>the sound is transmitted across the boundary and some </a:t>
            </a:r>
            <a:r>
              <a:rPr lang="en-US" sz="2000" dirty="0" smtClean="0"/>
              <a:t>is reflected </a:t>
            </a:r>
            <a:r>
              <a:rPr lang="en-US" sz="2000" dirty="0"/>
              <a:t>(an echo). 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The </a:t>
            </a:r>
            <a:r>
              <a:rPr lang="en-US" sz="2000" dirty="0"/>
              <a:t>greater the difference in Z, the </a:t>
            </a:r>
            <a:r>
              <a:rPr lang="en-US" sz="2000" dirty="0" smtClean="0"/>
              <a:t>greater  the reflection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Fluid has a constant Z resulting in no echoes </a:t>
            </a:r>
            <a:r>
              <a:rPr lang="en-US" sz="2000" dirty="0" smtClean="0"/>
              <a:t>and so </a:t>
            </a:r>
            <a:r>
              <a:rPr lang="en-US" sz="2000" dirty="0"/>
              <a:t>appears </a:t>
            </a:r>
            <a:r>
              <a:rPr lang="en-US" sz="2000" dirty="0" smtClean="0"/>
              <a:t>black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Soft </a:t>
            </a:r>
            <a:r>
              <a:rPr lang="en-US" sz="2000" dirty="0"/>
              <a:t>tissues have very similar values of Z </a:t>
            </a:r>
            <a:r>
              <a:rPr lang="en-US" sz="2000" dirty="0" smtClean="0"/>
              <a:t>resulting in </a:t>
            </a:r>
            <a:r>
              <a:rPr lang="en-US" sz="2000" dirty="0"/>
              <a:t>minimal reflection</a:t>
            </a:r>
          </a:p>
        </p:txBody>
      </p:sp>
    </p:spTree>
    <p:extLst>
      <p:ext uri="{BB962C8B-B14F-4D97-AF65-F5344CB8AC3E}">
        <p14:creationId xmlns:p14="http://schemas.microsoft.com/office/powerpoint/2010/main" val="127221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Secondary </a:t>
            </a:r>
            <a:r>
              <a:rPr lang="en-US" sz="3600" dirty="0"/>
              <a:t>outcome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Quality of life measured by </a:t>
            </a:r>
            <a:r>
              <a:rPr lang="en-US" sz="2000" dirty="0" smtClean="0"/>
              <a:t>Kansas City Cardiomyopathy Questionnaire </a:t>
            </a:r>
            <a:r>
              <a:rPr lang="en-US" sz="2000" dirty="0"/>
              <a:t>(KCCQ) [ Time Frame: 6 months </a:t>
            </a:r>
            <a:r>
              <a:rPr lang="en-US" sz="2000" dirty="0" smtClean="0"/>
              <a:t>]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 err="1"/>
              <a:t>NTproBNP</a:t>
            </a:r>
            <a:r>
              <a:rPr lang="en-US" sz="2000" dirty="0"/>
              <a:t> concentrations [ Time Frame: 6 months </a:t>
            </a:r>
            <a:r>
              <a:rPr lang="en-US" sz="2000" dirty="0" smtClean="0"/>
              <a:t>] </a:t>
            </a:r>
            <a:r>
              <a:rPr lang="en-US" sz="2000" dirty="0" err="1" smtClean="0"/>
              <a:t>NTproBNP</a:t>
            </a:r>
            <a:r>
              <a:rPr lang="en-US" sz="2000" dirty="0" smtClean="0"/>
              <a:t> </a:t>
            </a:r>
            <a:r>
              <a:rPr lang="en-US" sz="2000" dirty="0"/>
              <a:t>concentrations and change by last visit</a:t>
            </a:r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1088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91357"/>
            <a:ext cx="8229600" cy="4077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128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04" y="1935163"/>
            <a:ext cx="7784391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65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506" y="1935163"/>
            <a:ext cx="7256987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695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136" y="1935163"/>
            <a:ext cx="7315728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81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Safety outcomes included </a:t>
            </a:r>
            <a:r>
              <a:rPr lang="en-US" sz="20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D</a:t>
            </a:r>
            <a:r>
              <a:rPr lang="en-US" sz="2000" dirty="0" smtClean="0"/>
              <a:t>iuretic-associated </a:t>
            </a:r>
            <a:r>
              <a:rPr lang="en-US" sz="2000" dirty="0"/>
              <a:t>acute kidney </a:t>
            </a:r>
            <a:r>
              <a:rPr lang="en-US" sz="2000" dirty="0" smtClean="0"/>
              <a:t>injury (defined </a:t>
            </a:r>
            <a:r>
              <a:rPr lang="en-US" sz="2000" dirty="0"/>
              <a:t>as a 50% increase in discharge </a:t>
            </a:r>
            <a:r>
              <a:rPr lang="en-US" sz="2000" dirty="0" err="1"/>
              <a:t>creatinine</a:t>
            </a:r>
            <a:r>
              <a:rPr lang="en-US" sz="2000" dirty="0"/>
              <a:t> with a BUN to </a:t>
            </a:r>
            <a:r>
              <a:rPr lang="en-US" sz="2000" dirty="0" err="1"/>
              <a:t>creatinine</a:t>
            </a:r>
            <a:r>
              <a:rPr lang="en-US" sz="2000" dirty="0"/>
              <a:t> ratio &gt;20 </a:t>
            </a:r>
            <a:r>
              <a:rPr lang="en-US" sz="2000" dirty="0" smtClean="0"/>
              <a:t>and clinical </a:t>
            </a:r>
            <a:r>
              <a:rPr lang="en-US" sz="2000" dirty="0"/>
              <a:t>signs of </a:t>
            </a:r>
            <a:r>
              <a:rPr lang="en-US" sz="2000" dirty="0" err="1"/>
              <a:t>hypovolemia</a:t>
            </a:r>
            <a:r>
              <a:rPr lang="en-US" sz="2000" dirty="0"/>
              <a:t>) </a:t>
            </a:r>
            <a:r>
              <a:rPr lang="en-US" sz="20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hypokalemia (</a:t>
            </a:r>
            <a:r>
              <a:rPr lang="en-US" sz="2000" dirty="0"/>
              <a:t>defined as a </a:t>
            </a:r>
            <a:r>
              <a:rPr lang="en-US" sz="2000" dirty="0" smtClean="0"/>
              <a:t>potassium level </a:t>
            </a:r>
            <a:r>
              <a:rPr lang="en-US" sz="2000" dirty="0"/>
              <a:t>of &lt;3.5mmol/L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630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Study </a:t>
            </a:r>
            <a:r>
              <a:rPr lang="en-US" sz="2800" dirty="0" smtClean="0"/>
              <a:t>flowchart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1"/>
            <a:ext cx="5486399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592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Baseline characteristics</a:t>
            </a:r>
            <a:endParaRPr lang="en-US" sz="4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35163"/>
            <a:ext cx="8458200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825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1"/>
            <a:ext cx="7620000" cy="2701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319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The primary endpoint occurred in 30 (47.6%) patients in the control group and 20 (31.7</a:t>
            </a:r>
            <a:r>
              <a:rPr lang="en-US" sz="1600" dirty="0" smtClean="0"/>
              <a:t>%) patients </a:t>
            </a:r>
            <a:r>
              <a:rPr lang="en-US" sz="1600" dirty="0"/>
              <a:t>from the LUS group (Log-rank </a:t>
            </a:r>
            <a:r>
              <a:rPr lang="en-US" sz="1600" i="1" dirty="0"/>
              <a:t>P = </a:t>
            </a:r>
            <a:r>
              <a:rPr lang="en-US" sz="1600" dirty="0"/>
              <a:t>0.041</a:t>
            </a:r>
            <a:r>
              <a:rPr lang="en-US" sz="1600" dirty="0" smtClean="0"/>
              <a:t>)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95600"/>
            <a:ext cx="77724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246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Interfaces between bone and soft </a:t>
            </a:r>
            <a:r>
              <a:rPr lang="en-US" sz="2000" dirty="0" smtClean="0"/>
              <a:t>tissue reflect </a:t>
            </a:r>
            <a:r>
              <a:rPr lang="en-US" sz="2000" dirty="0"/>
              <a:t>about 40% of US </a:t>
            </a:r>
            <a:r>
              <a:rPr lang="en-US" sz="2000" dirty="0" smtClean="0"/>
              <a:t>energy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Soft </a:t>
            </a:r>
            <a:r>
              <a:rPr lang="en-US" sz="2000" dirty="0"/>
              <a:t>tissue and air reflect </a:t>
            </a:r>
            <a:r>
              <a:rPr lang="en-US" sz="2000" dirty="0" smtClean="0"/>
              <a:t>99.9% rendering </a:t>
            </a:r>
            <a:r>
              <a:rPr lang="en-US" sz="2000" dirty="0"/>
              <a:t>this interface virtually impenetrable to </a:t>
            </a:r>
            <a:r>
              <a:rPr lang="en-US" sz="2000" dirty="0" smtClean="0"/>
              <a:t>US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This means structures below the pleura in an air filled lung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 </a:t>
            </a:r>
            <a:r>
              <a:rPr lang="en-US" sz="2000" dirty="0" smtClean="0"/>
              <a:t>   cannot </a:t>
            </a:r>
            <a:r>
              <a:rPr lang="en-US" sz="2000" dirty="0"/>
              <a:t>be visualized—only artifacts will be </a:t>
            </a:r>
            <a:r>
              <a:rPr lang="en-US" sz="2000" dirty="0" smtClean="0"/>
              <a:t>seen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LUS </a:t>
            </a:r>
            <a:r>
              <a:rPr lang="en-US" sz="2000" dirty="0"/>
              <a:t>relies </a:t>
            </a:r>
            <a:r>
              <a:rPr lang="en-US" sz="2000" dirty="0" smtClean="0"/>
              <a:t>on the </a:t>
            </a:r>
            <a:r>
              <a:rPr lang="en-US" sz="2000" dirty="0"/>
              <a:t>interpretation of artifacts in conditions where the lung is </a:t>
            </a:r>
            <a:r>
              <a:rPr lang="en-US" sz="2000" dirty="0" smtClean="0"/>
              <a:t>predominantly aerated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2884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LUS guided treatment </a:t>
            </a:r>
            <a:r>
              <a:rPr lang="en-US" sz="2000" dirty="0" smtClean="0"/>
              <a:t>was associated </a:t>
            </a:r>
            <a:r>
              <a:rPr lang="en-US" sz="2000" dirty="0"/>
              <a:t>with a 45% risk reduction in the primary endpoint (HR 0.55, 95% CI 0.31 </a:t>
            </a:r>
            <a:r>
              <a:rPr lang="en-US" sz="2000" dirty="0" smtClean="0"/>
              <a:t>– 0.98</a:t>
            </a:r>
            <a:r>
              <a:rPr lang="en-US" sz="2000" dirty="0"/>
              <a:t>, </a:t>
            </a:r>
            <a:r>
              <a:rPr lang="en-US" sz="2000" i="1" dirty="0"/>
              <a:t>P </a:t>
            </a:r>
            <a:r>
              <a:rPr lang="en-US" sz="2000" dirty="0"/>
              <a:t>= 0.044; NNT: 6.3</a:t>
            </a:r>
            <a:r>
              <a:rPr lang="en-US" sz="2000" dirty="0" smtClean="0"/>
              <a:t>)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Differences </a:t>
            </a:r>
            <a:r>
              <a:rPr lang="en-US" sz="2000" dirty="0"/>
              <a:t>in the primary composite endpoint were </a:t>
            </a:r>
            <a:r>
              <a:rPr lang="en-US" sz="2000" dirty="0" smtClean="0"/>
              <a:t>mainly driven </a:t>
            </a:r>
            <a:r>
              <a:rPr lang="en-US" sz="2000" dirty="0"/>
              <a:t>by a reduction in urgent HF visits: 25 (39.6%) patients in the control group and </a:t>
            </a:r>
            <a:r>
              <a:rPr lang="en-US" sz="2000" dirty="0" smtClean="0"/>
              <a:t>9 (14.2</a:t>
            </a:r>
            <a:r>
              <a:rPr lang="en-US" sz="2000" dirty="0"/>
              <a:t>%) patients in the LUS group (HR 0.28, 95% CI 0.13 – 0.62, </a:t>
            </a:r>
            <a:r>
              <a:rPr lang="en-US" sz="2000" i="1" dirty="0"/>
              <a:t>P </a:t>
            </a:r>
            <a:r>
              <a:rPr lang="en-US" sz="2000" dirty="0"/>
              <a:t>= 0.001; NNT: 3.9</a:t>
            </a:r>
            <a:r>
              <a:rPr lang="en-US" sz="20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No statistically significant differences were found in the rates of death or re-hospitalization</a:t>
            </a:r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4190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i="1" dirty="0"/>
              <a:t>Main efficacy &amp; safety </a:t>
            </a:r>
            <a:r>
              <a:rPr lang="en-US" sz="3600" i="1" dirty="0" smtClean="0"/>
              <a:t>outcomes</a:t>
            </a:r>
            <a:endParaRPr lang="en-US" sz="3600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8001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235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/>
              <a:t>NTproBNP</a:t>
            </a:r>
            <a:r>
              <a:rPr lang="en-US" sz="2000" dirty="0"/>
              <a:t> showed a 6-month median decrease of 4,010pg/mL </a:t>
            </a:r>
            <a:endParaRPr lang="en-US" sz="20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 </a:t>
            </a:r>
            <a:r>
              <a:rPr lang="en-US" sz="2000" dirty="0" smtClean="0"/>
              <a:t>   (-76.8</a:t>
            </a:r>
            <a:r>
              <a:rPr lang="en-US" sz="2000" dirty="0"/>
              <a:t>%) in the </a:t>
            </a:r>
            <a:r>
              <a:rPr lang="en-US" sz="2000" dirty="0" smtClean="0"/>
              <a:t>control group </a:t>
            </a:r>
            <a:r>
              <a:rPr lang="en-US" sz="2000" dirty="0"/>
              <a:t>and 3,111pg/mL (-76.4%) in the LUS group </a:t>
            </a:r>
            <a:r>
              <a:rPr lang="en-US" sz="2000" dirty="0" smtClean="0"/>
              <a:t>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 </a:t>
            </a:r>
            <a:r>
              <a:rPr lang="en-US" sz="2000" dirty="0" smtClean="0"/>
              <a:t>   (</a:t>
            </a:r>
            <a:r>
              <a:rPr lang="en-US" sz="2000" i="1" dirty="0"/>
              <a:t>P </a:t>
            </a:r>
            <a:r>
              <a:rPr lang="en-US" sz="2000" dirty="0"/>
              <a:t>= 0.87</a:t>
            </a:r>
            <a:r>
              <a:rPr lang="en-US" sz="2000" dirty="0" smtClean="0"/>
              <a:t>)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A </a:t>
            </a:r>
            <a:r>
              <a:rPr lang="en-US" sz="2000" dirty="0"/>
              <a:t>total of 54 patients </a:t>
            </a:r>
            <a:r>
              <a:rPr lang="en-US" sz="2000" dirty="0" smtClean="0"/>
              <a:t>had their </a:t>
            </a:r>
            <a:r>
              <a:rPr lang="en-US" sz="2000" dirty="0"/>
              <a:t>quality of life assessed using KCCQ during the first and last visits (25 in the </a:t>
            </a:r>
            <a:r>
              <a:rPr lang="en-US" sz="2000" dirty="0" smtClean="0"/>
              <a:t>control group </a:t>
            </a:r>
            <a:r>
              <a:rPr lang="en-US" sz="2000" dirty="0"/>
              <a:t>and 29 in the LUS group</a:t>
            </a:r>
            <a:r>
              <a:rPr lang="en-US" sz="2000" dirty="0" smtClean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25004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Among them, 11 (44.0%) patients in the control group and 14 (48.2%) patients in the LUS group had a significant (&gt;5.0 points in clinical summary domain) improvement in their quality of life </a:t>
            </a:r>
            <a:r>
              <a:rPr lang="en-US" sz="2000" i="1" dirty="0"/>
              <a:t>(P </a:t>
            </a:r>
            <a:r>
              <a:rPr lang="en-US" sz="2000" dirty="0"/>
              <a:t>= 0.75</a:t>
            </a:r>
            <a:r>
              <a:rPr lang="en-US" sz="2000" dirty="0" smtClean="0"/>
              <a:t>)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Median change in KCCQ clinical summary at the end of follow up was 3.5 (0.1 - 19.3) in the control group and 6.8 (1.1 – 11.3) in the LUS group (</a:t>
            </a:r>
            <a:r>
              <a:rPr lang="en-US" sz="2000" i="1" dirty="0"/>
              <a:t>P </a:t>
            </a:r>
            <a:r>
              <a:rPr lang="en-US" sz="2000" dirty="0"/>
              <a:t>= </a:t>
            </a:r>
            <a:r>
              <a:rPr lang="en-US" sz="2000" dirty="0" smtClean="0"/>
              <a:t>0.95)</a:t>
            </a:r>
            <a:endParaRPr lang="en-US" sz="2000" dirty="0"/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9459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R</a:t>
            </a:r>
            <a:r>
              <a:rPr lang="en-US" sz="2000" dirty="0" smtClean="0"/>
              <a:t>egarding </a:t>
            </a:r>
            <a:r>
              <a:rPr lang="en-US" sz="2000" dirty="0"/>
              <a:t>the safety outcomes, no differences were found in the rates of </a:t>
            </a:r>
            <a:r>
              <a:rPr lang="en-US" sz="2000" dirty="0" smtClean="0"/>
              <a:t>diuretic associated</a:t>
            </a:r>
            <a:r>
              <a:rPr lang="en-US" sz="2000" dirty="0"/>
              <a:t> </a:t>
            </a:r>
            <a:r>
              <a:rPr lang="en-US" sz="2000" dirty="0" smtClean="0"/>
              <a:t>acute </a:t>
            </a:r>
            <a:r>
              <a:rPr lang="en-US" sz="2000" dirty="0"/>
              <a:t>kidney injury (control group: 4.7% </a:t>
            </a:r>
            <a:r>
              <a:rPr lang="en-US" sz="2000" dirty="0" err="1"/>
              <a:t>vs</a:t>
            </a:r>
            <a:r>
              <a:rPr lang="en-US" sz="2000" dirty="0"/>
              <a:t> LUS group: 7.9%; </a:t>
            </a:r>
            <a:r>
              <a:rPr lang="en-US" sz="2000" i="1" dirty="0"/>
              <a:t>P </a:t>
            </a:r>
            <a:r>
              <a:rPr lang="en-US" sz="2000" dirty="0"/>
              <a:t>= 0.46) </a:t>
            </a:r>
            <a:r>
              <a:rPr lang="en-US" sz="2000" dirty="0" smtClean="0"/>
              <a:t>or hypokalemia </a:t>
            </a:r>
            <a:r>
              <a:rPr lang="en-US" sz="2000" dirty="0"/>
              <a:t>during follow up (control group: 7.9% </a:t>
            </a:r>
            <a:r>
              <a:rPr lang="en-US" sz="2000" dirty="0" err="1"/>
              <a:t>vs</a:t>
            </a:r>
            <a:r>
              <a:rPr lang="en-US" sz="2000" dirty="0"/>
              <a:t> LUS group: 9.5%; </a:t>
            </a:r>
            <a:r>
              <a:rPr lang="en-US" sz="2000" i="1" dirty="0"/>
              <a:t>P </a:t>
            </a:r>
            <a:r>
              <a:rPr lang="en-US" sz="2000" dirty="0"/>
              <a:t>= 0.51)</a:t>
            </a:r>
          </a:p>
        </p:txBody>
      </p:sp>
    </p:spTree>
    <p:extLst>
      <p:ext uri="{BB962C8B-B14F-4D97-AF65-F5344CB8AC3E}">
        <p14:creationId xmlns:p14="http://schemas.microsoft.com/office/powerpoint/2010/main" val="299264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Clinical management according to treatment allocation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The number of urgent visits and re-hospitalizations not attributable to HF was similar </a:t>
            </a:r>
            <a:r>
              <a:rPr lang="en-US" sz="1600" dirty="0" smtClean="0"/>
              <a:t>in both </a:t>
            </a:r>
            <a:r>
              <a:rPr lang="en-US" sz="1600" dirty="0"/>
              <a:t>groups [control group: 11 (17.4%); LUS group: 13 (20.6%), </a:t>
            </a:r>
            <a:r>
              <a:rPr lang="en-US" sz="1600" i="1" dirty="0"/>
              <a:t>P </a:t>
            </a:r>
            <a:r>
              <a:rPr lang="en-US" sz="1600" dirty="0"/>
              <a:t>= 0.86</a:t>
            </a:r>
            <a:r>
              <a:rPr lang="en-US" sz="1600" dirty="0" smtClean="0"/>
              <a:t>]</a:t>
            </a:r>
            <a:endParaRPr lang="en-US" sz="1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71800"/>
            <a:ext cx="6858000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236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Statistically significant differences </a:t>
            </a:r>
            <a:r>
              <a:rPr lang="en-US" sz="2000" dirty="0" smtClean="0"/>
              <a:t>were observed </a:t>
            </a:r>
            <a:r>
              <a:rPr lang="en-US" sz="2000" dirty="0"/>
              <a:t>in the median daily diuretic dose at the 6-week visit: 40 (20-60) mg/d in </a:t>
            </a:r>
            <a:r>
              <a:rPr lang="en-US" sz="2000" dirty="0" smtClean="0"/>
              <a:t>the control </a:t>
            </a:r>
            <a:r>
              <a:rPr lang="en-US" sz="2000" dirty="0"/>
              <a:t>group and 60 (40-80) mg/d in the LUS group (</a:t>
            </a:r>
            <a:r>
              <a:rPr lang="en-US" sz="2000" i="1" dirty="0"/>
              <a:t>P </a:t>
            </a:r>
            <a:r>
              <a:rPr lang="en-US" sz="2000" dirty="0"/>
              <a:t>= 0.01</a:t>
            </a:r>
            <a:r>
              <a:rPr lang="en-US" sz="20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The </a:t>
            </a:r>
            <a:r>
              <a:rPr lang="en-US" sz="2000" dirty="0"/>
              <a:t>number of </a:t>
            </a:r>
            <a:r>
              <a:rPr lang="en-US" sz="2000" dirty="0" smtClean="0"/>
              <a:t>patients treated </a:t>
            </a:r>
            <a:r>
              <a:rPr lang="en-US" sz="2000" dirty="0"/>
              <a:t>with HF evidence-based medications (ARNI/ARB/</a:t>
            </a:r>
            <a:r>
              <a:rPr lang="en-US" sz="2000" dirty="0" err="1"/>
              <a:t>ACEi</a:t>
            </a:r>
            <a:r>
              <a:rPr lang="en-US" sz="2000" dirty="0"/>
              <a:t>, BB, MRA) were </a:t>
            </a:r>
            <a:r>
              <a:rPr lang="en-US" sz="2000" dirty="0" smtClean="0"/>
              <a:t>similar in </a:t>
            </a:r>
            <a:r>
              <a:rPr lang="en-US" sz="2000" dirty="0"/>
              <a:t>both groups and in every visit.</a:t>
            </a:r>
          </a:p>
        </p:txBody>
      </p:sp>
    </p:spTree>
    <p:extLst>
      <p:ext uri="{BB962C8B-B14F-4D97-AF65-F5344CB8AC3E}">
        <p14:creationId xmlns:p14="http://schemas.microsoft.com/office/powerpoint/2010/main" val="349673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R</a:t>
            </a:r>
            <a:r>
              <a:rPr lang="en-US" sz="2000" dirty="0" smtClean="0"/>
              <a:t>outine </a:t>
            </a:r>
            <a:r>
              <a:rPr lang="en-US" sz="2000" dirty="0"/>
              <a:t>incorporation of LUS </a:t>
            </a:r>
            <a:r>
              <a:rPr lang="en-US" sz="2000" dirty="0" smtClean="0"/>
              <a:t>was associated </a:t>
            </a:r>
            <a:r>
              <a:rPr lang="en-US" sz="2000" dirty="0"/>
              <a:t>with a risk reduction of adverse HF events, mainly urgent HF </a:t>
            </a:r>
            <a:r>
              <a:rPr lang="en-US" sz="2000" dirty="0" smtClean="0"/>
              <a:t>visits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Allows the detection </a:t>
            </a:r>
            <a:r>
              <a:rPr lang="en-US" sz="2000" dirty="0"/>
              <a:t>of “subclinical pulmonary congestion”, a condition associated with increased </a:t>
            </a:r>
            <a:r>
              <a:rPr lang="en-US" sz="2000" dirty="0" smtClean="0"/>
              <a:t>risk of </a:t>
            </a:r>
            <a:r>
              <a:rPr lang="en-US" sz="2000" dirty="0"/>
              <a:t>adverse </a:t>
            </a:r>
            <a:r>
              <a:rPr lang="en-US" sz="2000" dirty="0" smtClean="0"/>
              <a:t>effects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In this study, ultrasound-guided treatment was associated with </a:t>
            </a:r>
            <a:r>
              <a:rPr lang="en-US" sz="2000" dirty="0" smtClean="0"/>
              <a:t>improved total </a:t>
            </a:r>
            <a:r>
              <a:rPr lang="en-US" sz="2000" dirty="0"/>
              <a:t>decongestion, shorter hospitalizations and improved prognosis. 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While </a:t>
            </a:r>
            <a:r>
              <a:rPr lang="en-US" sz="2000" dirty="0"/>
              <a:t>this </a:t>
            </a:r>
            <a:r>
              <a:rPr lang="en-US" sz="2000" dirty="0" smtClean="0"/>
              <a:t>protocol awaits </a:t>
            </a:r>
            <a:r>
              <a:rPr lang="en-US" sz="2000" dirty="0"/>
              <a:t>further validation in a randomized trial, it shows promising results for AHF patients.</a:t>
            </a:r>
          </a:p>
        </p:txBody>
      </p:sp>
    </p:spTree>
    <p:extLst>
      <p:ext uri="{BB962C8B-B14F-4D97-AF65-F5344CB8AC3E}">
        <p14:creationId xmlns:p14="http://schemas.microsoft.com/office/powerpoint/2010/main" val="417690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Study </a:t>
            </a:r>
            <a:r>
              <a:rPr lang="en-US" sz="2000" dirty="0"/>
              <a:t>findings are concordant </a:t>
            </a:r>
            <a:r>
              <a:rPr lang="en-US" sz="2000" dirty="0" smtClean="0"/>
              <a:t>with </a:t>
            </a:r>
            <a:r>
              <a:rPr lang="en-US" sz="2000" dirty="0"/>
              <a:t>recently reported by Rivas-</a:t>
            </a:r>
            <a:r>
              <a:rPr lang="en-US" sz="2000" dirty="0" err="1"/>
              <a:t>Lasarte</a:t>
            </a:r>
            <a:r>
              <a:rPr lang="en-US" sz="2000" dirty="0"/>
              <a:t> et al </a:t>
            </a:r>
            <a:r>
              <a:rPr lang="en-US" sz="2000" dirty="0" smtClean="0"/>
              <a:t>in the LUS-HF </a:t>
            </a:r>
            <a:r>
              <a:rPr lang="en-US" sz="2000" dirty="0"/>
              <a:t>study, which randomized 123 patients into either a LUS-guided arm or usual </a:t>
            </a:r>
            <a:r>
              <a:rPr lang="en-US" sz="2000" dirty="0" smtClean="0"/>
              <a:t>care (control)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Results </a:t>
            </a:r>
            <a:r>
              <a:rPr lang="en-US" sz="2000" dirty="0"/>
              <a:t>of this trial showed a risk reduction of 49% (HR 0.51, 95% CI </a:t>
            </a:r>
            <a:r>
              <a:rPr lang="en-US" sz="2000" dirty="0" smtClean="0"/>
              <a:t>0.26-0.99, </a:t>
            </a:r>
            <a:r>
              <a:rPr lang="en-US" sz="2000" i="1" dirty="0" smtClean="0"/>
              <a:t>P </a:t>
            </a:r>
            <a:r>
              <a:rPr lang="en-US" sz="2000" dirty="0"/>
              <a:t>= 0.049) in the main composite endpoint of all cause death, HF re-hospitalizations </a:t>
            </a:r>
            <a:r>
              <a:rPr lang="en-US" sz="2000" dirty="0" smtClean="0"/>
              <a:t>and urgent </a:t>
            </a:r>
            <a:r>
              <a:rPr lang="en-US" sz="2000" dirty="0"/>
              <a:t>visits for worsening HF in the group of patients allocated to the LUS </a:t>
            </a:r>
            <a:r>
              <a:rPr lang="en-US" sz="2000" dirty="0" smtClean="0"/>
              <a:t>group </a:t>
            </a:r>
          </a:p>
        </p:txBody>
      </p:sp>
    </p:spTree>
    <p:extLst>
      <p:ext uri="{BB962C8B-B14F-4D97-AF65-F5344CB8AC3E}">
        <p14:creationId xmlns:p14="http://schemas.microsoft.com/office/powerpoint/2010/main" val="346796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LUS-HF trial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The follow-up consists of visits to the HF clinic at periods of 15 days, 1, 3 and 6 months after the initial hospitalization. 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LUS </a:t>
            </a:r>
            <a:r>
              <a:rPr lang="en-US" sz="2000" dirty="0"/>
              <a:t>is going to be performed on all patients despite their respective group. 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Only </a:t>
            </a:r>
            <a:r>
              <a:rPr lang="en-US" sz="2000" dirty="0"/>
              <a:t>in relation to the "LUS group", the treating physician will have the result of the examination and the subsequent treatment adjustment could be made in response to those findings</a:t>
            </a:r>
          </a:p>
        </p:txBody>
      </p:sp>
    </p:spTree>
    <p:extLst>
      <p:ext uri="{BB962C8B-B14F-4D97-AF65-F5344CB8AC3E}">
        <p14:creationId xmlns:p14="http://schemas.microsoft.com/office/powerpoint/2010/main" val="395663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Probes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Linear </a:t>
            </a:r>
            <a:r>
              <a:rPr lang="en-US" dirty="0"/>
              <a:t>probe (8–12 MHz</a:t>
            </a:r>
            <a:r>
              <a:rPr lang="en-US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H</a:t>
            </a:r>
            <a:r>
              <a:rPr lang="en-US" sz="2200" dirty="0" smtClean="0"/>
              <a:t>igh-frequency </a:t>
            </a:r>
            <a:r>
              <a:rPr lang="en-US" sz="2200" dirty="0"/>
              <a:t>probes give good resolution of </a:t>
            </a:r>
            <a:r>
              <a:rPr lang="en-US" sz="2200" dirty="0" smtClean="0"/>
              <a:t>superficial structures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Excellent images </a:t>
            </a:r>
            <a:r>
              <a:rPr lang="en-US" sz="2200" dirty="0"/>
              <a:t>of the pleura and lung sliding can be </a:t>
            </a:r>
            <a:r>
              <a:rPr lang="en-US" sz="2200" dirty="0" smtClean="0"/>
              <a:t>obtained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P</a:t>
            </a:r>
            <a:r>
              <a:rPr lang="en-US" sz="2200" dirty="0" smtClean="0"/>
              <a:t>oor </a:t>
            </a:r>
            <a:r>
              <a:rPr lang="en-US" sz="2200" dirty="0"/>
              <a:t>penetration of high-frequency US and the narrow </a:t>
            </a:r>
            <a:r>
              <a:rPr lang="en-US" sz="2200" dirty="0" smtClean="0"/>
              <a:t>sector width </a:t>
            </a:r>
            <a:r>
              <a:rPr lang="en-US" sz="2200" dirty="0"/>
              <a:t>mean deeper structures are poorly </a:t>
            </a:r>
            <a:r>
              <a:rPr lang="en-US" sz="2200" dirty="0" smtClean="0"/>
              <a:t>imaged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1488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Similar to </a:t>
            </a:r>
            <a:r>
              <a:rPr lang="en-US" sz="2000" dirty="0" smtClean="0"/>
              <a:t>CLUSTER-HF study </a:t>
            </a:r>
            <a:r>
              <a:rPr lang="en-US" sz="2000" dirty="0"/>
              <a:t>results, the risk reduction in the main composite outcome in LUS-HF was driven by a significant reduction in urgent visits for worsening HF (HR 0.20, 95% CI: 0.06 – 0.73</a:t>
            </a:r>
            <a:r>
              <a:rPr lang="en-US" sz="2000" dirty="0" smtClean="0"/>
              <a:t>,</a:t>
            </a:r>
            <a:r>
              <a:rPr lang="en-US" sz="2000" i="1" dirty="0"/>
              <a:t> P </a:t>
            </a:r>
            <a:r>
              <a:rPr lang="en-US" sz="2000" dirty="0"/>
              <a:t>= 0.015), while death and HF </a:t>
            </a:r>
            <a:r>
              <a:rPr lang="en-US" sz="2000" dirty="0" err="1"/>
              <a:t>rehospitalizations</a:t>
            </a:r>
            <a:r>
              <a:rPr lang="en-US" sz="2000" dirty="0"/>
              <a:t> showed no significant differences </a:t>
            </a:r>
            <a:r>
              <a:rPr lang="en-US" sz="2000" dirty="0" smtClean="0"/>
              <a:t>among groups</a:t>
            </a:r>
            <a:r>
              <a:rPr lang="en-US" sz="2000" dirty="0"/>
              <a:t>.</a:t>
            </a:r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1112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1"/>
            <a:ext cx="8534399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350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1"/>
            <a:ext cx="84581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948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Limitatons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S</a:t>
            </a:r>
            <a:r>
              <a:rPr lang="en-US" sz="2000" dirty="0" smtClean="0"/>
              <a:t>ingle-center </a:t>
            </a:r>
            <a:r>
              <a:rPr lang="en-US" sz="2000" dirty="0"/>
              <a:t>design may impede the generalizability </a:t>
            </a:r>
            <a:r>
              <a:rPr lang="en-US" sz="2000" dirty="0" smtClean="0"/>
              <a:t>of the results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S</a:t>
            </a:r>
            <a:r>
              <a:rPr lang="en-US" sz="2000" dirty="0" smtClean="0"/>
              <a:t>mall </a:t>
            </a:r>
            <a:r>
              <a:rPr lang="en-US" sz="2000" dirty="0"/>
              <a:t>sample size and the wide confidence intervals of the </a:t>
            </a:r>
            <a:r>
              <a:rPr lang="en-US" sz="2000" dirty="0" smtClean="0"/>
              <a:t>main composite </a:t>
            </a:r>
            <a:r>
              <a:rPr lang="en-US" sz="2000" dirty="0"/>
              <a:t>outcome must be interpreted with </a:t>
            </a:r>
            <a:r>
              <a:rPr lang="en-US" sz="2000" dirty="0" smtClean="0"/>
              <a:t>care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S</a:t>
            </a:r>
            <a:r>
              <a:rPr lang="en-US" sz="2000" dirty="0" smtClean="0"/>
              <a:t>tudy </a:t>
            </a:r>
            <a:r>
              <a:rPr lang="en-US" sz="2000" dirty="0"/>
              <a:t>population was markedly ill, showing a high rate of adverse </a:t>
            </a:r>
            <a:r>
              <a:rPr lang="en-US" sz="2000" dirty="0" smtClean="0"/>
              <a:t>events during </a:t>
            </a:r>
            <a:r>
              <a:rPr lang="en-US" sz="2000" dirty="0"/>
              <a:t>follow-up, high levels of NT-</a:t>
            </a:r>
            <a:r>
              <a:rPr lang="en-US" sz="2000" dirty="0" err="1"/>
              <a:t>proBNP</a:t>
            </a:r>
            <a:r>
              <a:rPr lang="en-US" sz="2000" dirty="0"/>
              <a:t> on discharge and a significantly </a:t>
            </a:r>
            <a:r>
              <a:rPr lang="en-US" sz="2000" dirty="0" smtClean="0"/>
              <a:t>reduced LVEF</a:t>
            </a:r>
            <a:r>
              <a:rPr lang="en-US" sz="2000" dirty="0"/>
              <a:t>, which could limit the external validity of </a:t>
            </a:r>
            <a:r>
              <a:rPr lang="en-US" sz="2000" dirty="0" smtClean="0"/>
              <a:t>these </a:t>
            </a:r>
            <a:r>
              <a:rPr lang="en-US" sz="2000" dirty="0"/>
              <a:t>results</a:t>
            </a: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5918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D</a:t>
            </a:r>
            <a:r>
              <a:rPr lang="en-US" sz="2000" dirty="0" smtClean="0"/>
              <a:t>espite </a:t>
            </a:r>
            <a:r>
              <a:rPr lang="en-US" sz="2000" dirty="0"/>
              <a:t>that </a:t>
            </a:r>
            <a:r>
              <a:rPr lang="en-US" sz="2000" dirty="0" smtClean="0"/>
              <a:t>LUS results </a:t>
            </a:r>
            <a:r>
              <a:rPr lang="en-US" sz="2000" dirty="0"/>
              <a:t>were blinded for the treating physician in patients allocated in the control arm, it </a:t>
            </a:r>
            <a:r>
              <a:rPr lang="en-US" sz="2000" dirty="0" smtClean="0"/>
              <a:t>is not </a:t>
            </a:r>
            <a:r>
              <a:rPr lang="en-US" sz="2000" dirty="0"/>
              <a:t>possible to exclude the possibility that the investigators performing the </a:t>
            </a:r>
            <a:r>
              <a:rPr lang="en-US" sz="2000" dirty="0" smtClean="0"/>
              <a:t>LUS examinations </a:t>
            </a:r>
            <a:r>
              <a:rPr lang="en-US" sz="2000" dirty="0"/>
              <a:t>may have encouraged the increase in diuretics </a:t>
            </a:r>
            <a:r>
              <a:rPr lang="en-US" sz="2000" dirty="0" smtClean="0"/>
              <a:t>dosage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Quality of </a:t>
            </a:r>
            <a:r>
              <a:rPr lang="en-US" sz="2000" dirty="0"/>
              <a:t>life evaluation using KCCQ was carried out in only </a:t>
            </a:r>
            <a:r>
              <a:rPr lang="en-US" sz="2000" dirty="0" smtClean="0"/>
              <a:t>54 patients</a:t>
            </a:r>
            <a:r>
              <a:rPr lang="en-US" sz="2000" dirty="0"/>
              <a:t>, which limits the validity of the findings</a:t>
            </a:r>
          </a:p>
        </p:txBody>
      </p:sp>
    </p:spTree>
    <p:extLst>
      <p:ext uri="{BB962C8B-B14F-4D97-AF65-F5344CB8AC3E}">
        <p14:creationId xmlns:p14="http://schemas.microsoft.com/office/powerpoint/2010/main" val="257480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Conclusion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R</a:t>
            </a:r>
            <a:r>
              <a:rPr lang="en-US" sz="2000" dirty="0" smtClean="0"/>
              <a:t>outine </a:t>
            </a:r>
            <a:r>
              <a:rPr lang="en-US" sz="2000" dirty="0"/>
              <a:t>incorporation of LUS into clinical follow-up </a:t>
            </a:r>
            <a:r>
              <a:rPr lang="en-US" sz="2000" dirty="0" smtClean="0"/>
              <a:t>of patients </a:t>
            </a:r>
            <a:r>
              <a:rPr lang="en-US" sz="2000" dirty="0"/>
              <a:t>with HF </a:t>
            </a:r>
            <a:r>
              <a:rPr lang="en-US" sz="2000" dirty="0" smtClean="0"/>
              <a:t>is </a:t>
            </a:r>
            <a:r>
              <a:rPr lang="en-US" sz="2000" dirty="0"/>
              <a:t>associated with a lower risk of urgent visits for worsening </a:t>
            </a:r>
            <a:r>
              <a:rPr lang="en-US" sz="2000" dirty="0" smtClean="0"/>
              <a:t>HF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LUS is a </a:t>
            </a:r>
            <a:r>
              <a:rPr lang="en-US" sz="2000" dirty="0"/>
              <a:t>risk free, inexpensive and readily accessible tool that allows the detection of </a:t>
            </a:r>
            <a:r>
              <a:rPr lang="en-US" sz="2000" dirty="0" smtClean="0"/>
              <a:t>subclinical pulmonary </a:t>
            </a:r>
            <a:r>
              <a:rPr lang="en-US" sz="2000" dirty="0"/>
              <a:t>congestion and may avoid adverse HF </a:t>
            </a:r>
            <a:r>
              <a:rPr lang="en-US" sz="2000" dirty="0" smtClean="0"/>
              <a:t>events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7668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39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Curvilinear probe (3–5 </a:t>
            </a:r>
            <a:r>
              <a:rPr lang="en-US" dirty="0" smtClean="0"/>
              <a:t>MHz)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B</a:t>
            </a:r>
            <a:r>
              <a:rPr lang="en-US" sz="2200" dirty="0" smtClean="0"/>
              <a:t>est </a:t>
            </a:r>
            <a:r>
              <a:rPr lang="en-US" sz="2200" dirty="0"/>
              <a:t>all-round probe for </a:t>
            </a:r>
            <a:r>
              <a:rPr lang="en-US" sz="2200" dirty="0" smtClean="0"/>
              <a:t>LUS 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Lung sliding and IS easily</a:t>
            </a:r>
            <a:r>
              <a:rPr lang="en-US" sz="2200" dirty="0"/>
              <a:t> v</a:t>
            </a:r>
            <a:r>
              <a:rPr lang="en-US" sz="2200" dirty="0" smtClean="0"/>
              <a:t>isualized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Effusions</a:t>
            </a:r>
            <a:r>
              <a:rPr lang="en-US" sz="2200" dirty="0"/>
              <a:t>, consolidated lung, and the </a:t>
            </a:r>
            <a:r>
              <a:rPr lang="en-US" sz="2200" dirty="0" smtClean="0"/>
              <a:t>diaphragm well </a:t>
            </a:r>
            <a:r>
              <a:rPr lang="en-US" sz="2200" dirty="0"/>
              <a:t>imaged because of the good </a:t>
            </a:r>
            <a:r>
              <a:rPr lang="en-US" sz="2200" dirty="0" smtClean="0"/>
              <a:t>penetration and </a:t>
            </a:r>
            <a:r>
              <a:rPr lang="en-US" sz="2200" dirty="0"/>
              <a:t>large sector </a:t>
            </a:r>
            <a:r>
              <a:rPr lang="en-US" sz="2200" dirty="0" smtClean="0"/>
              <a:t>width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L</a:t>
            </a:r>
            <a:r>
              <a:rPr lang="en-US" sz="2200" dirty="0" smtClean="0"/>
              <a:t>arge </a:t>
            </a:r>
            <a:r>
              <a:rPr lang="en-US" sz="2200" dirty="0"/>
              <a:t>footprint of the probe </a:t>
            </a:r>
            <a:r>
              <a:rPr lang="en-US" sz="2200" dirty="0" smtClean="0"/>
              <a:t>means some </a:t>
            </a:r>
            <a:r>
              <a:rPr lang="en-US" sz="2200" dirty="0"/>
              <a:t>angulation is needed to avoid the </a:t>
            </a:r>
            <a:r>
              <a:rPr lang="en-US" sz="2200" dirty="0" smtClean="0"/>
              <a:t>ribs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7251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Phased </a:t>
            </a:r>
            <a:r>
              <a:rPr lang="en-US" dirty="0" smtClean="0"/>
              <a:t>array </a:t>
            </a:r>
            <a:r>
              <a:rPr lang="en-US" dirty="0"/>
              <a:t>(3–4.5 MHz</a:t>
            </a:r>
            <a:r>
              <a:rPr lang="en-US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These probes have a useful footprint for getting in between </a:t>
            </a:r>
            <a:r>
              <a:rPr lang="en-US" sz="2000" dirty="0" smtClean="0"/>
              <a:t>the ribs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They </a:t>
            </a:r>
            <a:r>
              <a:rPr lang="en-US" sz="2000" dirty="0"/>
              <a:t>can be used to demonstrate all the signs of </a:t>
            </a:r>
            <a:r>
              <a:rPr lang="en-US" sz="2000" dirty="0" smtClean="0"/>
              <a:t>LUS but the </a:t>
            </a:r>
            <a:r>
              <a:rPr lang="en-US" sz="2000" dirty="0"/>
              <a:t>clarity of the images is not as good</a:t>
            </a:r>
          </a:p>
        </p:txBody>
      </p:sp>
    </p:spTree>
    <p:extLst>
      <p:ext uri="{BB962C8B-B14F-4D97-AF65-F5344CB8AC3E}">
        <p14:creationId xmlns:p14="http://schemas.microsoft.com/office/powerpoint/2010/main" val="384818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sus\AppData\Local\Microsoft\Windows\INetCache\IE\H6IEKWOF\FullSizeRend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00" y="304801"/>
            <a:ext cx="8172399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35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830</TotalTime>
  <Words>2671</Words>
  <Application>Microsoft Office PowerPoint</Application>
  <PresentationFormat>On-screen Show (4:3)</PresentationFormat>
  <Paragraphs>186</Paragraphs>
  <Slides>66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Flow</vt:lpstr>
      <vt:lpstr>A randomized controlled trial of lung ultrasound guided therapy in heart failure (CLUSTER_HF study)</vt:lpstr>
      <vt:lpstr>Basics of lung ultrasound</vt:lpstr>
      <vt:lpstr>Physics: air, water, and echoes</vt:lpstr>
      <vt:lpstr>PowerPoint Presentation</vt:lpstr>
      <vt:lpstr>PowerPoint Presentation</vt:lpstr>
      <vt:lpstr>Probes</vt:lpstr>
      <vt:lpstr>PowerPoint Presentation</vt:lpstr>
      <vt:lpstr>PowerPoint Presentation</vt:lpstr>
      <vt:lpstr>PowerPoint Presentation</vt:lpstr>
      <vt:lpstr>Technique</vt:lpstr>
      <vt:lpstr>PowerPoint Presentation</vt:lpstr>
      <vt:lpstr>Normal appearance</vt:lpstr>
      <vt:lpstr>PowerPoint Presentation</vt:lpstr>
      <vt:lpstr>PowerPoint Presentation</vt:lpstr>
      <vt:lpstr>Lung sliding</vt:lpstr>
      <vt:lpstr>PowerPoint Presentation</vt:lpstr>
      <vt:lpstr>Interstitial syndrome</vt:lpstr>
      <vt:lpstr>PowerPoint Presentation</vt:lpstr>
      <vt:lpstr>PowerPoint Presentation</vt:lpstr>
      <vt:lpstr>Alveolar syndrome</vt:lpstr>
      <vt:lpstr>Consolidation </vt:lpstr>
      <vt:lpstr>PowerPoint Presentation</vt:lpstr>
      <vt:lpstr>PowerPoint Presentation</vt:lpstr>
      <vt:lpstr>PowerPoint Presentation</vt:lpstr>
      <vt:lpstr>Introduction </vt:lpstr>
      <vt:lpstr>PowerPoint Presentation</vt:lpstr>
      <vt:lpstr>PowerPoint Presentation</vt:lpstr>
      <vt:lpstr>PowerPoint Presentation</vt:lpstr>
      <vt:lpstr>Objective </vt:lpstr>
      <vt:lpstr>Study design</vt:lpstr>
      <vt:lpstr>Inclusion criteria</vt:lpstr>
      <vt:lpstr>PowerPoint Presentation</vt:lpstr>
      <vt:lpstr>PowerPoint Presentation</vt:lpstr>
      <vt:lpstr>Exclusion criteria</vt:lpstr>
      <vt:lpstr>Study design and methods</vt:lpstr>
      <vt:lpstr>PowerPoint Presentation</vt:lpstr>
      <vt:lpstr>PowerPoint Presentation</vt:lpstr>
      <vt:lpstr>PowerPoint Presentation</vt:lpstr>
      <vt:lpstr>Primary outcome measures</vt:lpstr>
      <vt:lpstr>Secondary outcome measures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Study flowchart</vt:lpstr>
      <vt:lpstr>Baseline characteristics</vt:lpstr>
      <vt:lpstr>PowerPoint Presentation</vt:lpstr>
      <vt:lpstr>Results </vt:lpstr>
      <vt:lpstr>PowerPoint Presentation</vt:lpstr>
      <vt:lpstr>Main efficacy &amp; safety outcomes</vt:lpstr>
      <vt:lpstr>PowerPoint Presentation</vt:lpstr>
      <vt:lpstr>PowerPoint Presentation</vt:lpstr>
      <vt:lpstr>PowerPoint Presentation</vt:lpstr>
      <vt:lpstr>Clinical management according to treatment allocation</vt:lpstr>
      <vt:lpstr>PowerPoint Presentation</vt:lpstr>
      <vt:lpstr>Discussion</vt:lpstr>
      <vt:lpstr>PowerPoint Presentation</vt:lpstr>
      <vt:lpstr>LUS-HF trial </vt:lpstr>
      <vt:lpstr>PowerPoint Presentation</vt:lpstr>
      <vt:lpstr>PowerPoint Presentation</vt:lpstr>
      <vt:lpstr>PowerPoint Presentation</vt:lpstr>
      <vt:lpstr>Limitatons</vt:lpstr>
      <vt:lpstr>PowerPoint Presentation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CLUSTER-HF: Lung Ultrasound Guided Therapy in Heart Failure (CLUSTER-HF)</dc:title>
  <dc:creator>vinayak alur</dc:creator>
  <cp:lastModifiedBy>asus</cp:lastModifiedBy>
  <cp:revision>71</cp:revision>
  <dcterms:created xsi:type="dcterms:W3CDTF">2006-08-16T00:00:00Z</dcterms:created>
  <dcterms:modified xsi:type="dcterms:W3CDTF">2020-07-06T19:00:46Z</dcterms:modified>
</cp:coreProperties>
</file>